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 id="2147484469" r:id="rId3"/>
    <p:sldMasterId id="2147484457" r:id="rId4"/>
  </p:sldMasterIdLst>
  <p:notesMasterIdLst>
    <p:notesMasterId r:id="rId123"/>
  </p:notesMasterIdLst>
  <p:handoutMasterIdLst>
    <p:handoutMasterId r:id="rId124"/>
  </p:handoutMasterIdLst>
  <p:sldIdLst>
    <p:sldId id="500" r:id="rId5"/>
    <p:sldId id="1239" r:id="rId6"/>
    <p:sldId id="873" r:id="rId7"/>
    <p:sldId id="1027" r:id="rId8"/>
    <p:sldId id="1170" r:id="rId9"/>
    <p:sldId id="1171" r:id="rId10"/>
    <p:sldId id="1172" r:id="rId11"/>
    <p:sldId id="1173" r:id="rId12"/>
    <p:sldId id="1085" r:id="rId13"/>
    <p:sldId id="1086" r:id="rId14"/>
    <p:sldId id="1087" r:id="rId15"/>
    <p:sldId id="1033" r:id="rId16"/>
    <p:sldId id="1093" r:id="rId17"/>
    <p:sldId id="1174" r:id="rId18"/>
    <p:sldId id="1241" r:id="rId19"/>
    <p:sldId id="1092" r:id="rId20"/>
    <p:sldId id="1118" r:id="rId21"/>
    <p:sldId id="1120" r:id="rId22"/>
    <p:sldId id="1121" r:id="rId23"/>
    <p:sldId id="1242" r:id="rId24"/>
    <p:sldId id="1119" r:id="rId25"/>
    <p:sldId id="1244" r:id="rId26"/>
    <p:sldId id="1243" r:id="rId27"/>
    <p:sldId id="1122" r:id="rId28"/>
    <p:sldId id="1123" r:id="rId29"/>
    <p:sldId id="1124" r:id="rId30"/>
    <p:sldId id="1125" r:id="rId31"/>
    <p:sldId id="1126" r:id="rId32"/>
    <p:sldId id="1177" r:id="rId33"/>
    <p:sldId id="1088" r:id="rId34"/>
    <p:sldId id="985" r:id="rId35"/>
    <p:sldId id="986" r:id="rId36"/>
    <p:sldId id="1179" r:id="rId37"/>
    <p:sldId id="987" r:id="rId38"/>
    <p:sldId id="988" r:id="rId39"/>
    <p:sldId id="990" r:id="rId40"/>
    <p:sldId id="989" r:id="rId41"/>
    <p:sldId id="991" r:id="rId42"/>
    <p:sldId id="992" r:id="rId43"/>
    <p:sldId id="1176" r:id="rId44"/>
    <p:sldId id="1180" r:id="rId45"/>
    <p:sldId id="1224" r:id="rId46"/>
    <p:sldId id="1182" r:id="rId47"/>
    <p:sldId id="1183" r:id="rId48"/>
    <p:sldId id="996" r:id="rId49"/>
    <p:sldId id="993" r:id="rId50"/>
    <p:sldId id="994" r:id="rId51"/>
    <p:sldId id="998" r:id="rId52"/>
    <p:sldId id="1051" r:id="rId53"/>
    <p:sldId id="1059" r:id="rId54"/>
    <p:sldId id="1060" r:id="rId55"/>
    <p:sldId id="1094" r:id="rId56"/>
    <p:sldId id="1101" r:id="rId57"/>
    <p:sldId id="1095" r:id="rId58"/>
    <p:sldId id="1099" r:id="rId59"/>
    <p:sldId id="1100" r:id="rId60"/>
    <p:sldId id="1106" r:id="rId61"/>
    <p:sldId id="1036" r:id="rId62"/>
    <p:sldId id="1104" r:id="rId63"/>
    <p:sldId id="1038" r:id="rId64"/>
    <p:sldId id="1246" r:id="rId65"/>
    <p:sldId id="1040" r:id="rId66"/>
    <p:sldId id="1111" r:id="rId67"/>
    <p:sldId id="1107" r:id="rId68"/>
    <p:sldId id="1108" r:id="rId69"/>
    <p:sldId id="1109" r:id="rId70"/>
    <p:sldId id="1110" r:id="rId71"/>
    <p:sldId id="1248" r:id="rId72"/>
    <p:sldId id="1041" r:id="rId73"/>
    <p:sldId id="1249" r:id="rId74"/>
    <p:sldId id="1115" r:id="rId75"/>
    <p:sldId id="1250" r:id="rId76"/>
    <p:sldId id="1127" r:id="rId77"/>
    <p:sldId id="1128" r:id="rId78"/>
    <p:sldId id="1129" r:id="rId79"/>
    <p:sldId id="1131" r:id="rId80"/>
    <p:sldId id="1132" r:id="rId81"/>
    <p:sldId id="1133" r:id="rId82"/>
    <p:sldId id="1066" r:id="rId83"/>
    <p:sldId id="1185" r:id="rId84"/>
    <p:sldId id="1186" r:id="rId85"/>
    <p:sldId id="1187" r:id="rId86"/>
    <p:sldId id="1188" r:id="rId87"/>
    <p:sldId id="1189" r:id="rId88"/>
    <p:sldId id="1190" r:id="rId89"/>
    <p:sldId id="1191" r:id="rId90"/>
    <p:sldId id="1192" r:id="rId91"/>
    <p:sldId id="1197" r:id="rId92"/>
    <p:sldId id="1198" r:id="rId93"/>
    <p:sldId id="1200" r:id="rId94"/>
    <p:sldId id="1201" r:id="rId95"/>
    <p:sldId id="1247" r:id="rId96"/>
    <p:sldId id="1213" r:id="rId97"/>
    <p:sldId id="1234" r:id="rId98"/>
    <p:sldId id="1235" r:id="rId99"/>
    <p:sldId id="1236" r:id="rId100"/>
    <p:sldId id="1238" r:id="rId101"/>
    <p:sldId id="1205" r:id="rId102"/>
    <p:sldId id="1207" r:id="rId103"/>
    <p:sldId id="1208" r:id="rId104"/>
    <p:sldId id="1209" r:id="rId105"/>
    <p:sldId id="1251" r:id="rId106"/>
    <p:sldId id="1210" r:id="rId107"/>
    <p:sldId id="1252" r:id="rId108"/>
    <p:sldId id="1211" r:id="rId109"/>
    <p:sldId id="1156" r:id="rId110"/>
    <p:sldId id="1253" r:id="rId111"/>
    <p:sldId id="981" r:id="rId112"/>
    <p:sldId id="1218" r:id="rId113"/>
    <p:sldId id="1254" r:id="rId114"/>
    <p:sldId id="1255" r:id="rId115"/>
    <p:sldId id="1256" r:id="rId116"/>
    <p:sldId id="1165" r:id="rId117"/>
    <p:sldId id="1231" r:id="rId118"/>
    <p:sldId id="1166" r:id="rId119"/>
    <p:sldId id="1228" r:id="rId120"/>
    <p:sldId id="1229" r:id="rId121"/>
    <p:sldId id="1230" r:id="rId122"/>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ttoria deloulay" initials="vd" lastIdx="3" clrIdx="0"/>
  <p:cmAuthor id="1" name="carykell" initials="c"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C0C4"/>
    <a:srgbClr val="678DC5"/>
    <a:srgbClr val="3E67A4"/>
    <a:srgbClr val="3E8DC5"/>
    <a:srgbClr val="5F5F65"/>
    <a:srgbClr val="7E7E8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Светлый стиль 3 - акцент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88932" autoAdjust="0"/>
  </p:normalViewPr>
  <p:slideViewPr>
    <p:cSldViewPr snapToGrid="0">
      <p:cViewPr>
        <p:scale>
          <a:sx n="75" d="100"/>
          <a:sy n="75" d="100"/>
        </p:scale>
        <p:origin x="-966" y="444"/>
      </p:cViewPr>
      <p:guideLst>
        <p:guide orient="horz" pos="2160"/>
        <p:guide pos="2880"/>
      </p:guideLst>
    </p:cSldViewPr>
  </p:slideViewPr>
  <p:outlineViewPr>
    <p:cViewPr>
      <p:scale>
        <a:sx n="33" d="100"/>
        <a:sy n="33" d="100"/>
      </p:scale>
      <p:origin x="0" y="5022"/>
    </p:cViewPr>
  </p:outlineViewPr>
  <p:notesTextViewPr>
    <p:cViewPr>
      <p:scale>
        <a:sx n="100" d="100"/>
        <a:sy n="100" d="100"/>
      </p:scale>
      <p:origin x="0" y="0"/>
    </p:cViewPr>
  </p:notesTextViewPr>
  <p:sorterViewPr>
    <p:cViewPr>
      <p:scale>
        <a:sx n="100" d="100"/>
        <a:sy n="100" d="100"/>
      </p:scale>
      <p:origin x="0" y="75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11"/>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97283" name="Rectangle 12"/>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9728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97285" name="Rectangle 14"/>
          <p:cNvSpPr>
            <a:spLocks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r" defTabSz="903288">
              <a:lnSpc>
                <a:spcPct val="100000"/>
              </a:lnSpc>
              <a:defRPr/>
            </a:pPr>
            <a:fld id="{BCC1ECAD-6CE1-4897-9CEF-F2ECC9BEA19E}" type="slidenum">
              <a:rPr lang="en-US" sz="800"/>
              <a:pPr algn="r" defTabSz="903288">
                <a:lnSpc>
                  <a:spcPct val="100000"/>
                </a:lnSpc>
                <a:defRPr/>
              </a:pPr>
              <a:t>‹#›</a:t>
            </a:fld>
            <a:endParaRPr lang="en-US" sz="800" dirty="0"/>
          </a:p>
        </p:txBody>
      </p:sp>
    </p:spTree>
    <p:extLst>
      <p:ext uri="{BB962C8B-B14F-4D97-AF65-F5344CB8AC3E}">
        <p14:creationId xmlns:p14="http://schemas.microsoft.com/office/powerpoint/2010/main" val="2805898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8"/>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51203" name="Rectangle 9"/>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51204"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vl1pPr>
          </a:lstStyle>
          <a:p>
            <a:pPr>
              <a:defRPr/>
            </a:pPr>
            <a:fld id="{FB004549-1125-4930-988B-40FFE37DB1EA}" type="slidenum">
              <a:rPr lang="en-US"/>
              <a:pPr>
                <a:defRPr/>
              </a:pPr>
              <a:t>‹#›</a:t>
            </a:fld>
            <a:endParaRPr lang="en-US" dirty="0"/>
          </a:p>
        </p:txBody>
      </p:sp>
      <p:sp>
        <p:nvSpPr>
          <p:cNvPr id="317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17663086"/>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ru.wikipedia.org/wiki/Nokia" TargetMode="External"/><Relationship Id="rId3" Type="http://schemas.openxmlformats.org/officeDocument/2006/relationships/hyperlink" Target="https://ru.wikipedia.org/wiki/1999" TargetMode="External"/><Relationship Id="rId7" Type="http://schemas.openxmlformats.org/officeDocument/2006/relationships/hyperlink" Target="https://ru.wikipedia.org/w/index.php?title=Agere&amp;action=edit&amp;redlink=1"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ru.wikipedia.org/wiki/Intersil" TargetMode="External"/><Relationship Id="rId5" Type="http://schemas.openxmlformats.org/officeDocument/2006/relationships/hyperlink" Target="https://ru.wikipedia.org/wiki/Cisco" TargetMode="External"/><Relationship Id="rId4" Type="http://schemas.openxmlformats.org/officeDocument/2006/relationships/hyperlink" Target="https://ru.wikipedia.org/wiki/3Com" TargetMode="External"/><Relationship Id="rId9" Type="http://schemas.openxmlformats.org/officeDocument/2006/relationships/hyperlink" Target="https://ru.wikipedia.org/wiki/Symbol_Technologi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fld id="{F9034988-36DD-4D34-B1CE-37AB851117A5}" type="slidenum">
              <a:rPr lang="en-US" smtClean="0"/>
              <a:pPr/>
              <a:t>1</a:t>
            </a:fld>
            <a:endParaRPr lang="en-US" dirty="0"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eaLnBrk="1" hangingPunct="1">
              <a:buFontTx/>
              <a:buNone/>
            </a:pPr>
            <a:r>
              <a:rPr lang="en-US" b="0" dirty="0" smtClean="0"/>
              <a:t>Scaling</a:t>
            </a:r>
            <a:r>
              <a:rPr lang="en-US" b="0" baseline="0" dirty="0" smtClean="0"/>
              <a:t> Networks</a:t>
            </a:r>
            <a:endParaRPr lang="en-US" b="0" dirty="0" smtClean="0"/>
          </a:p>
          <a:p>
            <a:pPr>
              <a:buFontTx/>
              <a:buNone/>
            </a:pPr>
            <a:r>
              <a:rPr lang="en-US" sz="1300" b="0" dirty="0" smtClean="0"/>
              <a:t>Chapter 4: </a:t>
            </a:r>
            <a:r>
              <a:rPr lang="en-US" sz="1400" b="0" i="0" u="none" strike="noStrike" baseline="0" dirty="0" smtClean="0">
                <a:solidFill>
                  <a:srgbClr val="FFFFFF"/>
                </a:solidFill>
                <a:latin typeface="Arial"/>
              </a:rPr>
              <a:t>Wireless LANs</a:t>
            </a:r>
            <a:endParaRPr lang="en-GB" b="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Должны быть  точки доступа с поддержкой</a:t>
            </a:r>
            <a:r>
              <a:rPr lang="ru-RU" baseline="0" dirty="0" smtClean="0"/>
              <a:t> облачного управления</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20</a:t>
            </a:fld>
            <a:endParaRPr lang="en-US" dirty="0"/>
          </a:p>
        </p:txBody>
      </p:sp>
    </p:spTree>
    <p:extLst>
      <p:ext uri="{BB962C8B-B14F-4D97-AF65-F5344CB8AC3E}">
        <p14:creationId xmlns:p14="http://schemas.microsoft.com/office/powerpoint/2010/main" val="198624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4.1.2.2</a:t>
            </a:r>
            <a:r>
              <a:rPr lang="en-US" b="0" baseline="0" dirty="0" smtClean="0"/>
              <a:t> Wireless Home Router</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21</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отличие от повторителя передает не</a:t>
            </a:r>
            <a:r>
              <a:rPr lang="ru-RU" baseline="0" dirty="0" smtClean="0"/>
              <a:t> все кадры с входа на выход, а на основе </a:t>
            </a:r>
            <a:r>
              <a:rPr lang="ru-RU" baseline="0" dirty="0" err="1" smtClean="0"/>
              <a:t>МАС</a:t>
            </a:r>
            <a:r>
              <a:rPr lang="ru-RU" baseline="0" dirty="0" smtClean="0"/>
              <a:t> адреса</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23</a:t>
            </a:fld>
            <a:endParaRPr lang="en-US" dirty="0"/>
          </a:p>
        </p:txBody>
      </p:sp>
    </p:spTree>
    <p:extLst>
      <p:ext uri="{BB962C8B-B14F-4D97-AF65-F5344CB8AC3E}">
        <p14:creationId xmlns:p14="http://schemas.microsoft.com/office/powerpoint/2010/main" val="328641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ru-RU" dirty="0" smtClean="0">
                <a:latin typeface="Calibri" panose="020F0502020204030204" pitchFamily="34" charset="0"/>
                <a:cs typeface="Calibri" panose="020F0502020204030204" pitchFamily="34" charset="0"/>
              </a:rPr>
              <a:t>Ретранслирует все пакеты, поступившие на его беспроводный интерфейс. Эта ретрансляция осуществляется через тот же канал, через который они были получены.</a:t>
            </a:r>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28</a:t>
            </a:fld>
            <a:endParaRPr lang="en-US" dirty="0"/>
          </a:p>
        </p:txBody>
      </p:sp>
    </p:spTree>
    <p:extLst>
      <p:ext uri="{BB962C8B-B14F-4D97-AF65-F5344CB8AC3E}">
        <p14:creationId xmlns:p14="http://schemas.microsoft.com/office/powerpoint/2010/main" val="81919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беспроводных технологиях используются цифровые данные и аналоговые сигналы, так как </a:t>
            </a:r>
            <a:r>
              <a:rPr lang="ru-RU" b="1" dirty="0" smtClean="0"/>
              <a:t>цифровые сигналы затухают сильнее</a:t>
            </a:r>
            <a:r>
              <a:rPr lang="ru-RU" dirty="0" smtClean="0"/>
              <a:t>, </a:t>
            </a:r>
            <a:r>
              <a:rPr lang="ru-RU" b="1" dirty="0" smtClean="0"/>
              <a:t>чем аналоговые</a:t>
            </a:r>
            <a:r>
              <a:rPr lang="ru-RU" dirty="0" smtClean="0"/>
              <a:t>.</a:t>
            </a:r>
          </a:p>
          <a:p>
            <a:r>
              <a:rPr lang="ru-RU" dirty="0" smtClean="0"/>
              <a:t>Цифровые данные можно представить аналоговыми сигналами, применив с этой целью  модулятор и демодулятор.</a:t>
            </a:r>
          </a:p>
          <a:p>
            <a:r>
              <a:rPr lang="ru-RU" b="1" dirty="0" smtClean="0"/>
              <a:t>Модуляция</a:t>
            </a:r>
            <a:r>
              <a:rPr lang="ru-RU" dirty="0" smtClean="0"/>
              <a:t> – это изменение какой-либо физической величины(сигнала) по закону другой физической величины (сигнала). </a:t>
            </a:r>
          </a:p>
          <a:p>
            <a:r>
              <a:rPr lang="ru-RU" b="1" dirty="0" smtClean="0"/>
              <a:t>Демодуляция</a:t>
            </a:r>
            <a:r>
              <a:rPr lang="ru-RU" dirty="0" smtClean="0"/>
              <a:t> – это восстановление исходного сигнала из модулированного сигнала.</a:t>
            </a:r>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32</a:t>
            </a:fld>
            <a:endParaRPr lang="en-US" dirty="0"/>
          </a:p>
        </p:txBody>
      </p:sp>
    </p:spTree>
    <p:extLst>
      <p:ext uri="{BB962C8B-B14F-4D97-AF65-F5344CB8AC3E}">
        <p14:creationId xmlns:p14="http://schemas.microsoft.com/office/powerpoint/2010/main" val="3445237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Передается байт сразу</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39</a:t>
            </a:fld>
            <a:endParaRPr lang="en-US" dirty="0"/>
          </a:p>
        </p:txBody>
      </p:sp>
    </p:spTree>
    <p:extLst>
      <p:ext uri="{BB962C8B-B14F-4D97-AF65-F5344CB8AC3E}">
        <p14:creationId xmlns:p14="http://schemas.microsoft.com/office/powerpoint/2010/main" val="617106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a:t>
            </a:r>
            <a:r>
              <a:rPr lang="en-US" dirty="0" err="1" smtClean="0"/>
              <a:t>neerc.ifmo.ru</a:t>
            </a:r>
            <a:r>
              <a:rPr lang="en-US" dirty="0" smtClean="0"/>
              <a:t>/wiki/</a:t>
            </a:r>
            <a:r>
              <a:rPr lang="en-US" dirty="0" err="1" smtClean="0"/>
              <a:t>index.php?title</a:t>
            </a:r>
            <a:r>
              <a:rPr lang="en-US" dirty="0" smtClean="0"/>
              <a:t>=%D0%A4%D0%B8%D0%B7%D0%B8%D1%87%D0%B5%D1%81%D0%BA%D0%B8%D0%B9_%D1%83%D1%80%D0%BE%D0%B2%D0%B5%D0%BD%D1%8C_-_%</a:t>
            </a:r>
            <a:r>
              <a:rPr lang="en-US" dirty="0" err="1" smtClean="0"/>
              <a:t>D0%9C%D0%BE%D0%B4%D1%83%D0%BB%D1%8F%D1%86%D0%B8%D0%B8</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40</a:t>
            </a:fld>
            <a:endParaRPr lang="en-US" dirty="0"/>
          </a:p>
        </p:txBody>
      </p:sp>
    </p:spTree>
    <p:extLst>
      <p:ext uri="{BB962C8B-B14F-4D97-AF65-F5344CB8AC3E}">
        <p14:creationId xmlns:p14="http://schemas.microsoft.com/office/powerpoint/2010/main" val="267633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Сами по себе, схемы модуляции позволяют посылать только один сигнал, что достаточно плохо, учитывая количество пользователей сетями. Поэтому были разработаны схемы мультиплексирования, которые позволяют многим сигналам совместно использовать одни линии. </a:t>
            </a:r>
          </a:p>
          <a:p>
            <a:r>
              <a:rPr lang="ru-RU" dirty="0" smtClean="0"/>
              <a:t>В сетях </a:t>
            </a:r>
            <a:r>
              <a:rPr lang="en-US" dirty="0" smtClean="0"/>
              <a:t>WI-FI </a:t>
            </a:r>
            <a:r>
              <a:rPr lang="ru-RU" dirty="0" smtClean="0"/>
              <a:t>наиболее</a:t>
            </a:r>
            <a:r>
              <a:rPr lang="ru-RU" baseline="0" dirty="0" smtClean="0"/>
              <a:t> часто используется частотное и кодовое разделение</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41</a:t>
            </a:fld>
            <a:endParaRPr lang="en-US" dirty="0"/>
          </a:p>
        </p:txBody>
      </p:sp>
    </p:spTree>
    <p:extLst>
      <p:ext uri="{BB962C8B-B14F-4D97-AF65-F5344CB8AC3E}">
        <p14:creationId xmlns:p14="http://schemas.microsoft.com/office/powerpoint/2010/main" val="2474628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OFDM — это механизм мультиплексирования (уплотнения) </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43</a:t>
            </a:fld>
            <a:endParaRPr lang="en-US" dirty="0"/>
          </a:p>
        </p:txBody>
      </p:sp>
    </p:spTree>
    <p:extLst>
      <p:ext uri="{BB962C8B-B14F-4D97-AF65-F5344CB8AC3E}">
        <p14:creationId xmlns:p14="http://schemas.microsoft.com/office/powerpoint/2010/main" val="58816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ru-RU" dirty="0" smtClean="0"/>
              <a:t>OFDM — это механизм мультиплексирования (уплотнения) </a:t>
            </a:r>
          </a:p>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ru-RU" dirty="0" smtClean="0"/>
              <a:t>Некоторый частотный диапазон разбивается на большое количество частот (</a:t>
            </a:r>
            <a:r>
              <a:rPr lang="ru-RU" dirty="0" err="1" smtClean="0"/>
              <a:t>поднесущих</a:t>
            </a:r>
            <a:r>
              <a:rPr lang="ru-RU" dirty="0" smtClean="0"/>
              <a:t>).</a:t>
            </a:r>
          </a:p>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ru-RU" dirty="0" smtClean="0"/>
              <a:t>Высокоскоростной поток данных конвертируется в несколько параллельных битовых потоков меньшей скорости, каждый из которых модулируется своей отдельной несущей.</a:t>
            </a:r>
            <a:br>
              <a:rPr lang="ru-RU" dirty="0" smtClean="0"/>
            </a:br>
            <a:endParaRPr lang="en-US" dirty="0" smtClean="0"/>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44</a:t>
            </a:fld>
            <a:endParaRPr lang="en-US" dirty="0"/>
          </a:p>
        </p:txBody>
      </p:sp>
    </p:spTree>
    <p:extLst>
      <p:ext uri="{BB962C8B-B14F-4D97-AF65-F5344CB8AC3E}">
        <p14:creationId xmlns:p14="http://schemas.microsoft.com/office/powerpoint/2010/main" val="249120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4.1.1.2 Benefits</a:t>
            </a:r>
            <a:r>
              <a:rPr lang="en-US" b="0" baseline="0" dirty="0" smtClean="0"/>
              <a:t> of Wireless</a:t>
            </a:r>
            <a:endParaRPr lang="en-US" sz="1200" b="0" i="0" kern="1200" dirty="0" smtClean="0">
              <a:solidFill>
                <a:schemeClr val="tx1"/>
              </a:solidFill>
              <a:effectLst/>
              <a:latin typeface="Arial"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3</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ru-RU" sz="1200" dirty="0" smtClean="0"/>
              <a:t>Старый</a:t>
            </a:r>
            <a:r>
              <a:rPr lang="ru-RU" sz="1200" baseline="0" dirty="0" smtClean="0"/>
              <a:t> </a:t>
            </a:r>
            <a:r>
              <a:rPr lang="ru-RU" sz="1200" dirty="0" smtClean="0"/>
              <a:t>Для передачи каждой последовательности  (столбца) используется отдельный </a:t>
            </a:r>
            <a:r>
              <a:rPr lang="en-US" sz="1200" dirty="0" smtClean="0"/>
              <a:t> </a:t>
            </a:r>
            <a:r>
              <a:rPr lang="ru-RU" sz="1200" dirty="0" smtClean="0"/>
              <a:t>канал - диапазон частот().</a:t>
            </a:r>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46</a:t>
            </a:fld>
            <a:endParaRPr lang="en-US" dirty="0"/>
          </a:p>
        </p:txBody>
      </p:sp>
    </p:spTree>
    <p:extLst>
      <p:ext uri="{BB962C8B-B14F-4D97-AF65-F5344CB8AC3E}">
        <p14:creationId xmlns:p14="http://schemas.microsoft.com/office/powerpoint/2010/main" val="1907008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smtClean="0"/>
              <a:t>Исходная цифровая последовательность разбивается на </a:t>
            </a:r>
            <a:r>
              <a:rPr lang="en-US" sz="1200" dirty="0" smtClean="0"/>
              <a:t>N </a:t>
            </a:r>
            <a:r>
              <a:rPr lang="ru-RU" sz="1200" dirty="0" smtClean="0"/>
              <a:t> отдельных последовательностей, </a:t>
            </a:r>
          </a:p>
          <a:p>
            <a:r>
              <a:rPr lang="ru-RU" sz="1200" dirty="0" smtClean="0"/>
              <a:t>Для каждой последовательности выделяется отдельная несущая частота, которая модулируется битами  этой последовательности с помощью </a:t>
            </a:r>
            <a:r>
              <a:rPr lang="en-US" sz="1200" dirty="0" err="1" smtClean="0"/>
              <a:t>BPSK</a:t>
            </a:r>
            <a:r>
              <a:rPr lang="en-US" sz="1200" dirty="0" smtClean="0"/>
              <a:t>, </a:t>
            </a:r>
            <a:r>
              <a:rPr lang="en-US" sz="1200" dirty="0" err="1" smtClean="0"/>
              <a:t>QBPSK</a:t>
            </a:r>
            <a:r>
              <a:rPr lang="en-US" sz="1200" dirty="0" smtClean="0"/>
              <a:t>, (64 – 256) </a:t>
            </a:r>
            <a:r>
              <a:rPr lang="en-US" sz="1200" dirty="0" err="1" smtClean="0"/>
              <a:t>QAM</a:t>
            </a:r>
            <a:r>
              <a:rPr lang="en-US" sz="1200" dirty="0" smtClean="0"/>
              <a:t> </a:t>
            </a:r>
            <a:r>
              <a:rPr lang="ru-RU" sz="1200" dirty="0" smtClean="0"/>
              <a:t>и др.  (</a:t>
            </a:r>
            <a:r>
              <a:rPr lang="ru-RU" sz="1100" dirty="0" smtClean="0"/>
              <a:t>например, умножение битов последовательности на  несущую частоту, заданную  в виде таблицы.</a:t>
            </a:r>
            <a:r>
              <a:rPr lang="ru-RU" sz="1200" dirty="0" smtClean="0"/>
              <a:t> )</a:t>
            </a:r>
          </a:p>
          <a:p>
            <a:r>
              <a:rPr lang="ru-RU" sz="1200" dirty="0" smtClean="0"/>
              <a:t>Суммирование полученных частот + ЦАП – преобразование;</a:t>
            </a:r>
          </a:p>
          <a:p>
            <a:r>
              <a:rPr lang="ru-RU" sz="1200" dirty="0" smtClean="0"/>
              <a:t>Модулирование  суммарного сигнала более высокой частотой</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50</a:t>
            </a:fld>
            <a:endParaRPr lang="en-US" dirty="0"/>
          </a:p>
        </p:txBody>
      </p:sp>
    </p:spTree>
    <p:extLst>
      <p:ext uri="{BB962C8B-B14F-4D97-AF65-F5344CB8AC3E}">
        <p14:creationId xmlns:p14="http://schemas.microsoft.com/office/powerpoint/2010/main" val="2064262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smtClean="0"/>
              <a:t>Как в сетях </a:t>
            </a:r>
            <a:r>
              <a:rPr lang="en-US" b="1" dirty="0" smtClean="0"/>
              <a:t>Token Ring </a:t>
            </a:r>
            <a:r>
              <a:rPr lang="ru-RU" b="1" dirty="0" smtClean="0"/>
              <a:t>отправляется специальный маркер</a:t>
            </a:r>
          </a:p>
          <a:p>
            <a:endParaRPr lang="ru-RU" b="1" dirty="0" smtClean="0"/>
          </a:p>
          <a:p>
            <a:r>
              <a:rPr lang="ru-RU" dirty="0" smtClean="0"/>
              <a:t>Выбор </a:t>
            </a:r>
            <a:r>
              <a:rPr lang="ru-RU" dirty="0" smtClean="0"/>
              <a:t>режима рабочая станция определяет по </a:t>
            </a:r>
            <a:r>
              <a:rPr lang="ru-RU" dirty="0" err="1" smtClean="0"/>
              <a:t>межкадровому</a:t>
            </a:r>
            <a:r>
              <a:rPr lang="ru-RU" dirty="0" smtClean="0"/>
              <a:t> интервалу.</a:t>
            </a:r>
          </a:p>
          <a:p>
            <a:r>
              <a:rPr lang="ru-RU" dirty="0" smtClean="0"/>
              <a:t>После освобождения среды каждая станция отсчитывает время простоя среды, сравнивая его с тремя значениями:</a:t>
            </a:r>
            <a:br>
              <a:rPr lang="ru-RU" dirty="0" smtClean="0"/>
            </a:br>
            <a:r>
              <a:rPr lang="ru-RU" dirty="0" smtClean="0"/>
              <a:t>− короткий </a:t>
            </a:r>
            <a:r>
              <a:rPr lang="ru-RU" dirty="0" err="1" smtClean="0"/>
              <a:t>межкадровый</a:t>
            </a:r>
            <a:r>
              <a:rPr lang="ru-RU" dirty="0" smtClean="0"/>
              <a:t> интервал (</a:t>
            </a:r>
            <a:r>
              <a:rPr lang="ru-RU" dirty="0" err="1" smtClean="0"/>
              <a:t>Short</a:t>
            </a:r>
            <a:r>
              <a:rPr lang="ru-RU" dirty="0" smtClean="0"/>
              <a:t> IFS, SIFS);</a:t>
            </a:r>
            <a:br>
              <a:rPr lang="ru-RU" dirty="0" smtClean="0"/>
            </a:br>
            <a:r>
              <a:rPr lang="ru-RU" dirty="0" smtClean="0"/>
              <a:t>− </a:t>
            </a:r>
            <a:r>
              <a:rPr lang="ru-RU" dirty="0" err="1" smtClean="0"/>
              <a:t>межкадровый</a:t>
            </a:r>
            <a:r>
              <a:rPr lang="ru-RU" dirty="0" smtClean="0"/>
              <a:t> интервал режима PCF (PIFS);</a:t>
            </a:r>
            <a:br>
              <a:rPr lang="ru-RU" dirty="0" smtClean="0"/>
            </a:br>
            <a:r>
              <a:rPr lang="ru-RU" dirty="0" smtClean="0"/>
              <a:t>− </a:t>
            </a:r>
            <a:r>
              <a:rPr lang="ru-RU" dirty="0" err="1" smtClean="0"/>
              <a:t>межкадровый</a:t>
            </a:r>
            <a:r>
              <a:rPr lang="ru-RU" dirty="0" smtClean="0"/>
              <a:t> интервал режима DCF (DIFS).</a:t>
            </a:r>
          </a:p>
          <a:p>
            <a:r>
              <a:rPr lang="ru-RU" dirty="0" smtClean="0"/>
              <a:t>Промежутком времени между завершением PIFS и DIFS пользуется арбитр среды. В этом промежутке он может передать специальный кадр, который говорит всем станциям, что начинается контролируемый период. Получив этот кадр, станции, которые хотели бы воспользоваться алгоритмом DCF для захвата среды, уже не могут этого сделать, они должны дожидаться окончания контролируемого периода. </a:t>
            </a:r>
            <a:br>
              <a:rPr lang="ru-RU" dirty="0" smtClean="0"/>
            </a:br>
            <a:r>
              <a:rPr lang="ru-RU" dirty="0" smtClean="0"/>
              <a:t> </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60</a:t>
            </a:fld>
            <a:endParaRPr lang="en-US" dirty="0"/>
          </a:p>
        </p:txBody>
      </p:sp>
    </p:spTree>
    <p:extLst>
      <p:ext uri="{BB962C8B-B14F-4D97-AF65-F5344CB8AC3E}">
        <p14:creationId xmlns:p14="http://schemas.microsoft.com/office/powerpoint/2010/main" val="2182467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ru-RU" dirty="0" smtClean="0"/>
              <a:t>Версия протокола - указывает текущую версию используемого протокола 802.11. На данный момент равно нулю.</a:t>
            </a:r>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63</a:t>
            </a:fld>
            <a:endParaRPr lang="en-US" dirty="0"/>
          </a:p>
        </p:txBody>
      </p:sp>
    </p:spTree>
    <p:extLst>
      <p:ext uri="{BB962C8B-B14F-4D97-AF65-F5344CB8AC3E}">
        <p14:creationId xmlns:p14="http://schemas.microsoft.com/office/powerpoint/2010/main" val="3714474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endParaRPr lang="ru-RU" b="1" dirty="0" smtClean="0"/>
          </a:p>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ru-RU" b="1" dirty="0" smtClean="0"/>
              <a:t>Кадр запроса ассоциации </a:t>
            </a:r>
            <a:r>
              <a:rPr lang="ru-RU" dirty="0" smtClean="0"/>
              <a:t>— (0x00). Отправляется с беспроводного клиента и позволяет точке доступа выделить ресурсы и выполнить синхронизацию. </a:t>
            </a:r>
          </a:p>
          <a:p>
            <a:endParaRPr lang="ru-RU" dirty="0" smtClean="0"/>
          </a:p>
          <a:p>
            <a:r>
              <a:rPr lang="ru-RU" dirty="0" smtClean="0"/>
              <a:t>Кадр содержит данные о беспроводном подключении, включая поддерживаемые скорости передачи данных и идентификатор SSID сети, беспроводного клиента, который хочет выполнить ассоциацию.</a:t>
            </a:r>
          </a:p>
          <a:p>
            <a:r>
              <a:rPr lang="ru-RU" dirty="0" smtClean="0"/>
              <a:t> Если запрос принят, точка доступа резервирует память и устанавливает идентификатор ассоциации для устройства.</a:t>
            </a:r>
          </a:p>
          <a:p>
            <a:endParaRPr lang="ru-RU" dirty="0" smtClean="0"/>
          </a:p>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ru-RU" b="1" dirty="0" smtClean="0"/>
              <a:t>Кадр отклика на запрос ассоциации </a:t>
            </a:r>
            <a:r>
              <a:rPr lang="ru-RU" dirty="0" smtClean="0"/>
              <a:t>— (0x01). Отправляется с точки доступа беспроводному клиенту и содержит подтверждение или отклонение запроса ассоциации. Если это кадр, подтверждающий ассоциацию, то он содержит информацию об идентификаторе ассоциации и поддерживаемых скоростях передачи данных.</a:t>
            </a:r>
          </a:p>
          <a:p>
            <a:endParaRPr lang="ru-RU" dirty="0" smtClean="0"/>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71</a:t>
            </a:fld>
            <a:endParaRPr lang="en-US" dirty="0"/>
          </a:p>
        </p:txBody>
      </p:sp>
    </p:spTree>
    <p:extLst>
      <p:ext uri="{BB962C8B-B14F-4D97-AF65-F5344CB8AC3E}">
        <p14:creationId xmlns:p14="http://schemas.microsoft.com/office/powerpoint/2010/main" val="1496678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Бит </a:t>
            </a:r>
            <a:r>
              <a:rPr lang="ru-RU" b="1" dirty="0" err="1" smtClean="0"/>
              <a:t>РМ</a:t>
            </a:r>
            <a:r>
              <a:rPr lang="ru-RU" dirty="0" smtClean="0"/>
              <a:t> – устанавливается станцией </a:t>
            </a:r>
          </a:p>
          <a:p>
            <a:pPr lvl="1"/>
            <a:r>
              <a:rPr lang="ru-RU" dirty="0" smtClean="0"/>
              <a:t>при передаче кадра к точке доступа. Сообщает в каком режиме находится </a:t>
            </a:r>
            <a:r>
              <a:rPr lang="ru-RU" dirty="0" smtClean="0">
                <a:solidFill>
                  <a:srgbClr val="FF0000"/>
                </a:solidFill>
              </a:rPr>
              <a:t>станция</a:t>
            </a:r>
            <a:r>
              <a:rPr lang="ru-RU" dirty="0" smtClean="0"/>
              <a:t> : </a:t>
            </a:r>
            <a:r>
              <a:rPr lang="ru-RU" dirty="0" smtClean="0">
                <a:solidFill>
                  <a:srgbClr val="FF0000"/>
                </a:solidFill>
              </a:rPr>
              <a:t>в активном или пассивном</a:t>
            </a:r>
            <a:r>
              <a:rPr lang="ru-RU" dirty="0" smtClean="0"/>
              <a:t>.</a:t>
            </a:r>
          </a:p>
          <a:p>
            <a:r>
              <a:rPr lang="ru-RU" dirty="0" smtClean="0"/>
              <a:t>Бит </a:t>
            </a:r>
            <a:r>
              <a:rPr lang="en-US" b="1" dirty="0" smtClean="0"/>
              <a:t>MD – </a:t>
            </a:r>
            <a:r>
              <a:rPr lang="ru-RU" dirty="0" smtClean="0"/>
              <a:t>устанавливается  </a:t>
            </a:r>
            <a:r>
              <a:rPr lang="ru-RU" dirty="0" smtClean="0">
                <a:solidFill>
                  <a:srgbClr val="FF0000"/>
                </a:solidFill>
              </a:rPr>
              <a:t>точкой доступа</a:t>
            </a:r>
            <a:r>
              <a:rPr lang="ru-RU" dirty="0" smtClean="0"/>
              <a:t>, при передаче кадра  к узлу если у нее есть еще данные для узла.</a:t>
            </a:r>
          </a:p>
          <a:p>
            <a:r>
              <a:rPr lang="ru-RU" dirty="0" smtClean="0"/>
              <a:t>Поле </a:t>
            </a:r>
            <a:r>
              <a:rPr lang="en-US" b="1" dirty="0" smtClean="0"/>
              <a:t>Protection Frame </a:t>
            </a:r>
            <a:r>
              <a:rPr lang="ru-RU" dirty="0" smtClean="0"/>
              <a:t>указывает используется ли шифрование данных.</a:t>
            </a:r>
          </a:p>
          <a:p>
            <a:r>
              <a:rPr lang="ru-RU" dirty="0" smtClean="0"/>
              <a:t>Поле </a:t>
            </a:r>
            <a:r>
              <a:rPr lang="en-US" b="1" dirty="0" smtClean="0"/>
              <a:t>Order</a:t>
            </a:r>
            <a:r>
              <a:rPr lang="en-US" dirty="0" smtClean="0"/>
              <a:t> – </a:t>
            </a:r>
            <a:r>
              <a:rPr lang="ru-RU" dirty="0" smtClean="0"/>
              <a:t>принимаются кадры в том же порядке как и отправляются или нет.</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78</a:t>
            </a:fld>
            <a:endParaRPr lang="en-US" dirty="0"/>
          </a:p>
        </p:txBody>
      </p:sp>
    </p:spTree>
    <p:extLst>
      <p:ext uri="{BB962C8B-B14F-4D97-AF65-F5344CB8AC3E}">
        <p14:creationId xmlns:p14="http://schemas.microsoft.com/office/powerpoint/2010/main" val="2272481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4.2.3.2</a:t>
            </a:r>
            <a:r>
              <a:rPr lang="en-US" b="0" baseline="0" dirty="0" smtClean="0"/>
              <a:t> Selecting Channels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81</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Пространственные потоки -  </a:t>
            </a:r>
            <a:r>
              <a:rPr lang="en-US" dirty="0" smtClean="0"/>
              <a:t>Spatial streams</a:t>
            </a:r>
            <a:br>
              <a:rPr lang="en-US" dirty="0" smtClean="0"/>
            </a:br>
            <a:endParaRPr lang="ru-RU" dirty="0" smtClean="0"/>
          </a:p>
          <a:p>
            <a:r>
              <a:rPr lang="ru-RU" dirty="0" smtClean="0"/>
              <a:t>Для увеличения скорости передачи, цифровые данные одного потока (пакета) разделяются на несколько </a:t>
            </a:r>
            <a:r>
              <a:rPr lang="ru-RU" dirty="0" err="1" smtClean="0"/>
              <a:t>подпотоков</a:t>
            </a:r>
            <a:r>
              <a:rPr lang="ru-RU" dirty="0" smtClean="0"/>
              <a:t> (пакетов).</a:t>
            </a:r>
          </a:p>
          <a:p>
            <a:r>
              <a:rPr lang="ru-RU" dirty="0" smtClean="0"/>
              <a:t>Для передачи каждого цифрового </a:t>
            </a:r>
            <a:r>
              <a:rPr lang="ru-RU" dirty="0" err="1" smtClean="0"/>
              <a:t>подпотока</a:t>
            </a:r>
            <a:r>
              <a:rPr lang="ru-RU" dirty="0" smtClean="0"/>
              <a:t> используется отдельная несущая (</a:t>
            </a:r>
            <a:r>
              <a:rPr lang="ru-RU" dirty="0" err="1" smtClean="0"/>
              <a:t>подпоток</a:t>
            </a:r>
            <a:r>
              <a:rPr lang="ru-RU" dirty="0" smtClean="0"/>
              <a:t> модулирует несущую) с определенной частотой (</a:t>
            </a:r>
            <a:r>
              <a:rPr lang="ru-RU" sz="1100" b="1" i="1" dirty="0" smtClean="0"/>
              <a:t>смотри </a:t>
            </a:r>
            <a:r>
              <a:rPr lang="en-US" sz="1100" b="1" i="1" dirty="0" smtClean="0"/>
              <a:t>OFDM</a:t>
            </a:r>
            <a:r>
              <a:rPr lang="ru-RU" dirty="0" smtClean="0"/>
              <a:t>).</a:t>
            </a:r>
          </a:p>
          <a:p>
            <a:r>
              <a:rPr lang="ru-RU" dirty="0" smtClean="0"/>
              <a:t>Каждая модулированная несущая передается через отдельную антенну и образует отдельный пространственный поток.</a:t>
            </a:r>
          </a:p>
          <a:p>
            <a:r>
              <a:rPr lang="ru-RU" dirty="0" smtClean="0"/>
              <a:t>Таким образом данные передаются параллельно с помощью нескольких пространственных потоков в диапазоне частот одного определенного канала (например 6 -го) .</a:t>
            </a:r>
          </a:p>
          <a:p>
            <a:r>
              <a:rPr lang="ru-RU" dirty="0" smtClean="0"/>
              <a:t>Скорость передачи с технологией MIMO определяется по формуле:</a:t>
            </a:r>
          </a:p>
          <a:p>
            <a:pPr lvl="1"/>
            <a:r>
              <a:rPr lang="en-US" sz="2400" b="1" dirty="0" smtClean="0"/>
              <a:t>V </a:t>
            </a:r>
            <a:r>
              <a:rPr lang="ru-RU" sz="2400" b="1" dirty="0" smtClean="0"/>
              <a:t>x T x R :</a:t>
            </a:r>
            <a:r>
              <a:rPr lang="en-US" sz="2400" b="1" dirty="0" smtClean="0"/>
              <a:t> </a:t>
            </a:r>
            <a:r>
              <a:rPr lang="ru-RU" sz="2400" b="1" dirty="0" smtClean="0"/>
              <a:t>S </a:t>
            </a:r>
          </a:p>
          <a:p>
            <a:pPr marL="174625" lvl="1" indent="-87313"/>
            <a:r>
              <a:rPr lang="ru-RU" dirty="0" smtClean="0"/>
              <a:t>где   T - количество передающих антенн, </a:t>
            </a:r>
          </a:p>
          <a:p>
            <a:pPr marL="711200" lvl="1" indent="0"/>
            <a:r>
              <a:rPr lang="ru-RU" dirty="0" smtClean="0"/>
              <a:t>R - количество принимающих сигнал антенн,</a:t>
            </a:r>
          </a:p>
          <a:p>
            <a:pPr marL="711200" lvl="1" indent="0"/>
            <a:r>
              <a:rPr lang="ru-RU" dirty="0" smtClean="0"/>
              <a:t>S - количество пространственных потоков.</a:t>
            </a:r>
            <a:endParaRPr lang="en-US" dirty="0" smtClean="0"/>
          </a:p>
          <a:p>
            <a:pPr marL="711200" lvl="1" indent="0"/>
            <a:r>
              <a:rPr lang="en-US" dirty="0" smtClean="0"/>
              <a:t>V-</a:t>
            </a:r>
            <a:r>
              <a:rPr lang="ru-RU" dirty="0" smtClean="0"/>
              <a:t>скорость передачи одного потока (одна антенна )</a:t>
            </a:r>
          </a:p>
          <a:p>
            <a:endParaRPr lang="ru-RU" dirty="0" smtClean="0"/>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89</a:t>
            </a:fld>
            <a:endParaRPr lang="en-US" dirty="0"/>
          </a:p>
        </p:txBody>
      </p:sp>
    </p:spTree>
    <p:extLst>
      <p:ext uri="{BB962C8B-B14F-4D97-AF65-F5344CB8AC3E}">
        <p14:creationId xmlns:p14="http://schemas.microsoft.com/office/powerpoint/2010/main" val="108810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smtClean="0"/>
          </a:p>
          <a:p>
            <a:r>
              <a:rPr lang="en-US" dirty="0" err="1" smtClean="0"/>
              <a:t>Cnfhjt</a:t>
            </a:r>
            <a:endParaRPr lang="en-US" dirty="0" smtClean="0"/>
          </a:p>
          <a:p>
            <a:r>
              <a:rPr lang="en-US" dirty="0" smtClean="0"/>
              <a:t>SS – Service Set - </a:t>
            </a:r>
            <a:r>
              <a:rPr lang="ru-RU" dirty="0" smtClean="0"/>
              <a:t>Зона обслуживания </a:t>
            </a:r>
            <a:endParaRPr lang="en-US" dirty="0" smtClean="0"/>
          </a:p>
          <a:p>
            <a:pPr lvl="1"/>
            <a:r>
              <a:rPr lang="ru-RU" sz="2400" dirty="0" smtClean="0"/>
              <a:t>Логически сгруппированные беспроводные устройства</a:t>
            </a:r>
          </a:p>
          <a:p>
            <a:r>
              <a:rPr lang="en-US" dirty="0" err="1" smtClean="0"/>
              <a:t>SSID</a:t>
            </a:r>
            <a:r>
              <a:rPr lang="en-US" dirty="0" smtClean="0"/>
              <a:t> – </a:t>
            </a:r>
            <a:r>
              <a:rPr lang="ru-RU" dirty="0" smtClean="0"/>
              <a:t>идентификатор набора услуг</a:t>
            </a:r>
          </a:p>
          <a:p>
            <a:pPr lvl="1"/>
            <a:r>
              <a:rPr lang="be-BY" sz="2400" dirty="0" smtClean="0"/>
              <a:t>собой уникальный идентификатор, который беспроводной клиент использует, чтобы различать беспроводные сети в одной зоне</a:t>
            </a:r>
            <a:endParaRPr lang="ru-RU" sz="2400" dirty="0" smtClean="0"/>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93</a:t>
            </a:fld>
            <a:endParaRPr lang="en-US" dirty="0"/>
          </a:p>
        </p:txBody>
      </p:sp>
    </p:spTree>
    <p:extLst>
      <p:ext uri="{BB962C8B-B14F-4D97-AF65-F5344CB8AC3E}">
        <p14:creationId xmlns:p14="http://schemas.microsoft.com/office/powerpoint/2010/main" val="428629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Два определения 1 и 2. При подключении точка</a:t>
            </a:r>
            <a:r>
              <a:rPr lang="ru-RU" baseline="0" dirty="0" smtClean="0"/>
              <a:t> доступа и станция анализируют параметры. В случае совпадения происходит подключение.</a:t>
            </a:r>
            <a:endParaRPr lang="ru-RU" dirty="0" smtClean="0"/>
          </a:p>
          <a:p>
            <a:r>
              <a:rPr lang="en-US" dirty="0" smtClean="0"/>
              <a:t>BSS </a:t>
            </a:r>
            <a:r>
              <a:rPr lang="ru-RU" dirty="0" smtClean="0"/>
              <a:t>называют зоной обслуживания устройств</a:t>
            </a:r>
            <a:r>
              <a:rPr lang="ru-RU" baseline="0" dirty="0" smtClean="0"/>
              <a:t> одной станцией.</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94</a:t>
            </a:fld>
            <a:endParaRPr lang="en-US" dirty="0"/>
          </a:p>
        </p:txBody>
      </p:sp>
    </p:spTree>
    <p:extLst>
      <p:ext uri="{BB962C8B-B14F-4D97-AF65-F5344CB8AC3E}">
        <p14:creationId xmlns:p14="http://schemas.microsoft.com/office/powerpoint/2010/main" val="341366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be-BY" b="1" dirty="0" smtClean="0"/>
              <a:t>Беспроводная персональная сеть (WPAN - пикосети). </a:t>
            </a:r>
            <a:r>
              <a:rPr lang="be-BY" dirty="0" smtClean="0"/>
              <a:t>Радиус действия данной сети составляет </a:t>
            </a:r>
            <a:r>
              <a:rPr lang="be-BY" b="1" dirty="0" smtClean="0"/>
              <a:t>несколько метров</a:t>
            </a:r>
            <a:r>
              <a:rPr lang="be-BY" dirty="0" smtClean="0"/>
              <a:t>. В сетях WPAN используются устройства с поддержкой </a:t>
            </a:r>
            <a:r>
              <a:rPr lang="be-BY" b="1" dirty="0" smtClean="0"/>
              <a:t>Bluetooth или Wi-Fi Direct </a:t>
            </a:r>
            <a:r>
              <a:rPr lang="be-BY" dirty="0" smtClean="0"/>
              <a:t>(- </a:t>
            </a:r>
            <a:r>
              <a:rPr lang="ru-RU" dirty="0" smtClean="0"/>
              <a:t>позволяющих двум и более </a:t>
            </a:r>
            <a:r>
              <a:rPr lang="en-US" dirty="0" smtClean="0"/>
              <a:t>WI-FI</a:t>
            </a:r>
            <a:r>
              <a:rPr lang="ru-RU" dirty="0" smtClean="0"/>
              <a:t> устройствам общаться друг с другом без роутеров)</a:t>
            </a:r>
          </a:p>
          <a:p>
            <a:pPr lvl="0"/>
            <a:endParaRPr lang="ru-RU" dirty="0" smtClean="0"/>
          </a:p>
          <a:p>
            <a:pPr lvl="0"/>
            <a:r>
              <a:rPr lang="be-BY" b="1" dirty="0" smtClean="0"/>
              <a:t>Беспроводные сети LAN (WLAN). </a:t>
            </a:r>
            <a:r>
              <a:rPr lang="be-BY" dirty="0" smtClean="0"/>
              <a:t>Сети данного типа работают в диапазоне </a:t>
            </a:r>
            <a:r>
              <a:rPr lang="be-BY" b="1" dirty="0" smtClean="0"/>
              <a:t>нескольких сотен метров </a:t>
            </a:r>
            <a:r>
              <a:rPr lang="be-BY" dirty="0" smtClean="0"/>
              <a:t>(например, в комнате, в доме, в офисе и даже в сетях комплекса зданий).</a:t>
            </a:r>
          </a:p>
          <a:p>
            <a:pPr lvl="0"/>
            <a:endParaRPr lang="ru-RU" dirty="0" smtClean="0"/>
          </a:p>
          <a:p>
            <a:pPr lvl="0"/>
            <a:r>
              <a:rPr lang="be-BY" b="1" dirty="0" smtClean="0"/>
              <a:t>Глобальные сети (WWAN). </a:t>
            </a:r>
            <a:r>
              <a:rPr lang="be-BY" dirty="0" smtClean="0"/>
              <a:t>Эти сети действуют в радиусе </a:t>
            </a:r>
            <a:r>
              <a:rPr lang="be-BY" b="1" dirty="0" smtClean="0"/>
              <a:t>нескольких километров </a:t>
            </a:r>
            <a:r>
              <a:rPr lang="be-BY" dirty="0" smtClean="0"/>
              <a:t>(например, в муниципальной сети, сети сотовой связи или даже в каналах междугородней связи).</a:t>
            </a:r>
          </a:p>
          <a:p>
            <a:pPr lvl="0"/>
            <a:endParaRPr lang="be-BY" dirty="0" smtClean="0"/>
          </a:p>
          <a:p>
            <a:pPr lvl="0"/>
            <a:r>
              <a:rPr lang="be-BY" b="1" dirty="0" smtClean="0"/>
              <a:t>Сотовый широкополосный доступ. </a:t>
            </a:r>
            <a:r>
              <a:rPr lang="be-BY" dirty="0" smtClean="0"/>
              <a:t>Состоит из нескольких корпоративных, государственных и международных организаций, использующих сотовый доступ к сети оператора связи в целях предоставления широкополосного мобильного подключения к сети. </a:t>
            </a:r>
          </a:p>
          <a:p>
            <a:pPr lvl="0"/>
            <a:r>
              <a:rPr lang="be-BY" dirty="0" smtClean="0"/>
              <a:t>Впервые использован для сотовых телефонов 2-го поколения в 1991 году (2G). В 2001 и 2006 г, 2017 . в рамках технологий мобильной связи третьего (3G) и четвертого (4G)  и разрабатываемого пятого (5</a:t>
            </a:r>
            <a:r>
              <a:rPr lang="en-US" dirty="0" smtClean="0"/>
              <a:t>G</a:t>
            </a:r>
            <a:r>
              <a:rPr lang="be-BY" dirty="0" smtClean="0"/>
              <a:t>)</a:t>
            </a:r>
            <a:r>
              <a:rPr lang="en-US" dirty="0" smtClean="0"/>
              <a:t> </a:t>
            </a:r>
            <a:r>
              <a:rPr lang="be-BY" dirty="0" smtClean="0"/>
              <a:t>поколений стали доступный более высокие скорости. </a:t>
            </a:r>
          </a:p>
          <a:p>
            <a:pPr marL="112713" marR="0" lvl="0" indent="-112713" algn="l" defTabSz="1020763" rtl="0" eaLnBrk="0" fontAlgn="base" latinLnBrk="0" hangingPunct="0">
              <a:lnSpc>
                <a:spcPct val="90000"/>
              </a:lnSpc>
              <a:spcBef>
                <a:spcPct val="50000"/>
              </a:spcBef>
              <a:spcAft>
                <a:spcPct val="0"/>
              </a:spcAft>
              <a:buClrTx/>
              <a:buSzPct val="100000"/>
              <a:buFontTx/>
              <a:buChar char="•"/>
              <a:tabLst/>
              <a:defRPr/>
            </a:pPr>
            <a:r>
              <a:rPr lang="be-BY" b="1" dirty="0" smtClean="0"/>
              <a:t>Спутниковый широкополосный доступ. </a:t>
            </a:r>
            <a:r>
              <a:rPr lang="be-BY" dirty="0" smtClean="0"/>
              <a:t>Предоставляет сетевой доступ к удалённым объектам за счёт использования направленной спутниковой антенны, отрегулированной по геостационарному спутнику (GEO). Как правило, эта технология отличается более высокой стоимостью и требует обеспечения прямой видимости.</a:t>
            </a:r>
            <a:endParaRPr lang="ru-RU" dirty="0" smtClean="0"/>
          </a:p>
          <a:p>
            <a:pPr lvl="0"/>
            <a:endParaRPr lang="ru-RU" dirty="0" smtClean="0"/>
          </a:p>
          <a:p>
            <a:endParaRPr lang="ru-RU" dirty="0" smtClean="0"/>
          </a:p>
          <a:p>
            <a:pPr lvl="0"/>
            <a:endParaRPr lang="ru-RU" dirty="0" smtClean="0"/>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4</a:t>
            </a:fld>
            <a:endParaRPr lang="en-US" dirty="0"/>
          </a:p>
        </p:txBody>
      </p:sp>
    </p:spTree>
    <p:extLst>
      <p:ext uri="{BB962C8B-B14F-4D97-AF65-F5344CB8AC3E}">
        <p14:creationId xmlns:p14="http://schemas.microsoft.com/office/powerpoint/2010/main" val="2516756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Идентификатором </a:t>
            </a:r>
            <a:r>
              <a:rPr lang="en-US" dirty="0" err="1" smtClean="0"/>
              <a:t>ESS</a:t>
            </a:r>
            <a:r>
              <a:rPr lang="ru-RU" dirty="0" smtClean="0"/>
              <a:t> является </a:t>
            </a:r>
            <a:r>
              <a:rPr lang="en-US" dirty="0" err="1" smtClean="0"/>
              <a:t>SSID</a:t>
            </a:r>
            <a:r>
              <a:rPr lang="ru-RU" dirty="0" smtClean="0"/>
              <a:t> </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96</a:t>
            </a:fld>
            <a:endParaRPr lang="en-US" dirty="0"/>
          </a:p>
        </p:txBody>
      </p:sp>
    </p:spTree>
    <p:extLst>
      <p:ext uri="{BB962C8B-B14F-4D97-AF65-F5344CB8AC3E}">
        <p14:creationId xmlns:p14="http://schemas.microsoft.com/office/powerpoint/2010/main" val="2454289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При подключении точка</a:t>
            </a:r>
            <a:r>
              <a:rPr lang="ru-RU" baseline="0" dirty="0" smtClean="0"/>
              <a:t> доступа и станция анализируют параметры. В случае совпадения происходит подключение.</a:t>
            </a:r>
            <a:endParaRPr lang="ru-RU" dirty="0" smtClean="0"/>
          </a:p>
          <a:p>
            <a:r>
              <a:rPr lang="en-US" dirty="0" smtClean="0"/>
              <a:t>BSS </a:t>
            </a:r>
            <a:r>
              <a:rPr lang="ru-RU" dirty="0" smtClean="0"/>
              <a:t>называют зоной обслуживания устройств</a:t>
            </a:r>
            <a:r>
              <a:rPr lang="ru-RU" baseline="0" dirty="0" smtClean="0"/>
              <a:t> одной станцией.</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97</a:t>
            </a:fld>
            <a:endParaRPr lang="en-US" dirty="0"/>
          </a:p>
        </p:txBody>
      </p:sp>
    </p:spTree>
    <p:extLst>
      <p:ext uri="{BB962C8B-B14F-4D97-AF65-F5344CB8AC3E}">
        <p14:creationId xmlns:p14="http://schemas.microsoft.com/office/powerpoint/2010/main" val="3413662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be-BY" sz="1200" b="1" dirty="0" smtClean="0"/>
              <a:t>Идентификатор SSID </a:t>
            </a:r>
            <a:r>
              <a:rPr lang="be-BY" sz="1200" dirty="0" smtClean="0"/>
              <a:t>— идентификатор SSID представляет собой уникальный идентификатор, который беспроводной клиент использует, чтобы различать беспроводные сети в одной зоне. Имя SSID отображается в списке доступных беспроводных сетей на клиенте. В зависимости от конфигурации сети идентификатор SSID может совместно использоваться несколькими точками доступа в сети. Обычно длина имени составляет от 2 до 32 символов.</a:t>
            </a:r>
            <a:endParaRPr lang="ru-RU" sz="1200" dirty="0" smtClean="0"/>
          </a:p>
          <a:p>
            <a:pPr lvl="0"/>
            <a:r>
              <a:rPr lang="be-BY" sz="1200" b="1" dirty="0" smtClean="0"/>
              <a:t>Пароль </a:t>
            </a:r>
            <a:r>
              <a:rPr lang="be-BY" sz="1200" dirty="0" smtClean="0"/>
              <a:t>— обязательно предоставляется беспроводным клиентом для аутентификации на точке доступа. Иногда пароль называют ключом безопасности. Пароль позволяет предотвратить доступ к беспроводной сети для злоумышленников и других нежелательных пользователей.</a:t>
            </a:r>
            <a:endParaRPr lang="ru-RU" sz="1200" dirty="0" smtClean="0"/>
          </a:p>
          <a:p>
            <a:pPr lvl="0"/>
            <a:r>
              <a:rPr lang="be-BY" sz="1200" b="1" dirty="0" smtClean="0"/>
              <a:t>Сетевой режим (Network mode) </a:t>
            </a:r>
            <a:r>
              <a:rPr lang="be-BY" sz="1200" dirty="0" smtClean="0"/>
              <a:t>— относится к стандартам сети WLAN 802.11a/b/g/n/ac/ad. Точки доступа и беспроводные маршрутизаторы могут работать в смешанном режиме, т. е. они могут одновременно использовать несколько стандартов.</a:t>
            </a:r>
            <a:endParaRPr lang="ru-RU" sz="1200" dirty="0" smtClean="0"/>
          </a:p>
          <a:p>
            <a:pPr lvl="0"/>
            <a:r>
              <a:rPr lang="be-BY" sz="1200" b="1" dirty="0" smtClean="0"/>
              <a:t>Режим безопасности (Security mode) </a:t>
            </a:r>
            <a:r>
              <a:rPr lang="be-BY" sz="1200" dirty="0" smtClean="0"/>
              <a:t>— этот термин относится к настройкам параметров безопасности (WEP, WPA или WPA2). Следует всегда активировать самый высокий из доступных уровней безопасности.</a:t>
            </a:r>
            <a:endParaRPr lang="ru-RU" sz="1200" dirty="0" smtClean="0"/>
          </a:p>
          <a:p>
            <a:pPr lvl="0"/>
            <a:r>
              <a:rPr lang="be-BY" sz="1200" b="1" dirty="0" smtClean="0"/>
              <a:t>Настройки канала (Channel settings) </a:t>
            </a:r>
            <a:r>
              <a:rPr lang="be-BY" sz="1200" dirty="0" smtClean="0"/>
              <a:t>— относится к частотным полосам, которые используются для передачи беспроводных данных. Беспроводные маршрутизаторы и точка доступа могут выбирать настройки канала. Также, в случае помех со стороны другой точки доступа или беспроводного устройства, эти настройки также можно задать вручную.</a:t>
            </a:r>
            <a:endParaRPr lang="ru-RU" sz="1200" dirty="0" smtClean="0"/>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98</a:t>
            </a:fld>
            <a:endParaRPr lang="en-US" dirty="0"/>
          </a:p>
        </p:txBody>
      </p:sp>
    </p:spTree>
    <p:extLst>
      <p:ext uri="{BB962C8B-B14F-4D97-AF65-F5344CB8AC3E}">
        <p14:creationId xmlns:p14="http://schemas.microsoft.com/office/powerpoint/2010/main" val="692532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12713" marR="0" lvl="1" indent="-112713" algn="l" defTabSz="1020763" rtl="0" eaLnBrk="0" fontAlgn="base" latinLnBrk="0" hangingPunct="0">
              <a:lnSpc>
                <a:spcPct val="90000"/>
              </a:lnSpc>
              <a:spcBef>
                <a:spcPct val="50000"/>
              </a:spcBef>
              <a:spcAft>
                <a:spcPct val="0"/>
              </a:spcAft>
              <a:buClrTx/>
              <a:buSzPct val="100000"/>
              <a:buFontTx/>
              <a:buChar char="•"/>
              <a:tabLst/>
              <a:defRPr/>
            </a:pPr>
            <a:r>
              <a:rPr lang="be-BY" sz="2200" dirty="0" smtClean="0"/>
              <a:t>Активный режим может понадобиться в том случае, если для беспроводного маршрутизатора или точки доступа настроен запрет широковещательной рассылки кадров сигнала.</a:t>
            </a:r>
            <a:endParaRPr lang="ru-RU" sz="2200" dirty="0" smtClean="0"/>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100</a:t>
            </a:fld>
            <a:endParaRPr lang="en-US" dirty="0"/>
          </a:p>
        </p:txBody>
      </p:sp>
    </p:spTree>
    <p:extLst>
      <p:ext uri="{BB962C8B-B14F-4D97-AF65-F5344CB8AC3E}">
        <p14:creationId xmlns:p14="http://schemas.microsoft.com/office/powerpoint/2010/main" val="1580821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105</a:t>
            </a:fld>
            <a:endParaRPr lang="en-US" dirty="0"/>
          </a:p>
        </p:txBody>
      </p:sp>
    </p:spTree>
    <p:extLst>
      <p:ext uri="{BB962C8B-B14F-4D97-AF65-F5344CB8AC3E}">
        <p14:creationId xmlns:p14="http://schemas.microsoft.com/office/powerpoint/2010/main" val="2183875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Xt</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109</a:t>
            </a:fld>
            <a:endParaRPr lang="en-US" dirty="0"/>
          </a:p>
        </p:txBody>
      </p:sp>
    </p:spTree>
    <p:extLst>
      <p:ext uri="{BB962C8B-B14F-4D97-AF65-F5344CB8AC3E}">
        <p14:creationId xmlns:p14="http://schemas.microsoft.com/office/powerpoint/2010/main" val="2979500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endParaRPr lang="ru-RU" dirty="0" smtClean="0"/>
          </a:p>
          <a:p>
            <a:r>
              <a:rPr lang="ru-RU" dirty="0" smtClean="0"/>
              <a:t>Отличные показатели: от -35 до -50 </a:t>
            </a:r>
            <a:r>
              <a:rPr lang="ru-RU" dirty="0" err="1" smtClean="0"/>
              <a:t>дБм</a:t>
            </a:r>
            <a:endParaRPr lang="ru-RU" dirty="0" smtClean="0"/>
          </a:p>
          <a:p>
            <a:r>
              <a:rPr lang="ru-RU" dirty="0" smtClean="0"/>
              <a:t>Хорошие показатели: от -50 до -65 </a:t>
            </a:r>
            <a:r>
              <a:rPr lang="ru-RU" dirty="0" err="1" smtClean="0"/>
              <a:t>дБм</a:t>
            </a:r>
            <a:endParaRPr lang="ru-RU" dirty="0" smtClean="0"/>
          </a:p>
          <a:p>
            <a:r>
              <a:rPr lang="ru-RU" dirty="0" smtClean="0"/>
              <a:t>Удовлетворительные показатели: от -65 до -75 </a:t>
            </a:r>
            <a:r>
              <a:rPr lang="ru-RU" dirty="0" err="1" smtClean="0"/>
              <a:t>дБм</a:t>
            </a:r>
            <a:endParaRPr lang="ru-RU" dirty="0" smtClean="0"/>
          </a:p>
          <a:p>
            <a:r>
              <a:rPr lang="ru-RU" dirty="0" smtClean="0"/>
              <a:t>Плохие показатели: от -75 до -85 </a:t>
            </a:r>
            <a:r>
              <a:rPr lang="ru-RU" dirty="0" err="1" smtClean="0"/>
              <a:t>дБм</a:t>
            </a:r>
            <a:endParaRPr lang="ru-RU" dirty="0" smtClean="0"/>
          </a:p>
          <a:p>
            <a:r>
              <a:rPr lang="ru-RU" dirty="0" smtClean="0"/>
              <a:t>Неприемлемые значения: от -85 до -100 </a:t>
            </a:r>
            <a:r>
              <a:rPr lang="ru-RU" dirty="0" err="1" smtClean="0"/>
              <a:t>дБм</a:t>
            </a:r>
            <a:endParaRPr lang="ru-RU" dirty="0" smtClean="0"/>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113</a:t>
            </a:fld>
            <a:endParaRPr lang="en-US" dirty="0"/>
          </a:p>
        </p:txBody>
      </p:sp>
    </p:spTree>
    <p:extLst>
      <p:ext uri="{BB962C8B-B14F-4D97-AF65-F5344CB8AC3E}">
        <p14:creationId xmlns:p14="http://schemas.microsoft.com/office/powerpoint/2010/main" val="128427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12713" marR="0" lvl="0" indent="-112713" algn="l" defTabSz="1020763" rtl="0" eaLnBrk="0" fontAlgn="base" latinLnBrk="0" hangingPunct="0">
              <a:lnSpc>
                <a:spcPct val="90000"/>
              </a:lnSpc>
              <a:spcBef>
                <a:spcPct val="50000"/>
              </a:spcBef>
              <a:spcAft>
                <a:spcPct val="0"/>
              </a:spcAft>
              <a:buClrTx/>
              <a:buSzPct val="100000"/>
              <a:buFontTx/>
              <a:buChar char="•"/>
              <a:tabLst/>
              <a:defRPr/>
            </a:pPr>
            <a:r>
              <a:rPr lang="be-BY" b="1" dirty="0" smtClean="0"/>
              <a:t>WiMAX (</a:t>
            </a:r>
            <a:r>
              <a:rPr lang="en-US" b="1" i="1" dirty="0" smtClean="0"/>
              <a:t>W</a:t>
            </a:r>
            <a:r>
              <a:rPr lang="en-US" i="1" dirty="0" smtClean="0"/>
              <a:t>orldwide </a:t>
            </a:r>
            <a:r>
              <a:rPr lang="en-US" b="1" i="1" dirty="0" smtClean="0"/>
              <a:t>I</a:t>
            </a:r>
            <a:r>
              <a:rPr lang="en-US" i="1" dirty="0" smtClean="0"/>
              <a:t>nteroperability for </a:t>
            </a:r>
            <a:r>
              <a:rPr lang="en-US" b="1" i="1" dirty="0" smtClean="0"/>
              <a:t>M</a:t>
            </a:r>
            <a:r>
              <a:rPr lang="en-US" i="1" dirty="0" smtClean="0"/>
              <a:t>icrowave </a:t>
            </a:r>
            <a:r>
              <a:rPr lang="en-US" b="1" i="1" dirty="0" smtClean="0"/>
              <a:t>A</a:t>
            </a:r>
            <a:r>
              <a:rPr lang="en-US" i="1" dirty="0" smtClean="0"/>
              <a:t>ccess </a:t>
            </a:r>
            <a:r>
              <a:rPr lang="be-BY" b="1" dirty="0" smtClean="0"/>
              <a:t>протокол широкополосной радиосвязи). </a:t>
            </a:r>
            <a:r>
              <a:rPr lang="be-BY" dirty="0" smtClean="0"/>
              <a:t>Стандарт сетей WWAN IEEE 802.16, который обеспечивает беспроводной широкополосный доступ на расстояниях до 80 км WiMAX является альтернативой кабельному и широкополосному DSL-подключению</a:t>
            </a:r>
            <a:endParaRPr lang="ru-RU" dirty="0" smtClean="0"/>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5</a:t>
            </a:fld>
            <a:endParaRPr lang="en-US" dirty="0"/>
          </a:p>
        </p:txBody>
      </p:sp>
    </p:spTree>
    <p:extLst>
      <p:ext uri="{BB962C8B-B14F-4D97-AF65-F5344CB8AC3E}">
        <p14:creationId xmlns:p14="http://schemas.microsoft.com/office/powerpoint/2010/main" val="3367976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a:t>
            </a:r>
            <a:r>
              <a:rPr lang="ru-RU" dirty="0" smtClean="0">
                <a:hlinkClick r:id="rId3" tooltip="1999"/>
              </a:rPr>
              <a:t>1999</a:t>
            </a:r>
            <a:r>
              <a:rPr lang="ru-RU" dirty="0" smtClean="0"/>
              <a:t> году пионеры беспроводных технологий </a:t>
            </a:r>
            <a:r>
              <a:rPr lang="ru-RU" dirty="0" smtClean="0">
                <a:hlinkClick r:id="rId4" tooltip="3Com"/>
              </a:rPr>
              <a:t>3</a:t>
            </a:r>
            <a:r>
              <a:rPr lang="en-US" dirty="0" smtClean="0">
                <a:hlinkClick r:id="rId4" tooltip="3Com"/>
              </a:rPr>
              <a:t>Com</a:t>
            </a:r>
            <a:r>
              <a:rPr lang="en-US" dirty="0" smtClean="0"/>
              <a:t>, </a:t>
            </a:r>
            <a:r>
              <a:rPr lang="en-US" dirty="0" err="1" smtClean="0"/>
              <a:t>Aironet</a:t>
            </a:r>
            <a:r>
              <a:rPr lang="en-US" dirty="0" smtClean="0"/>
              <a:t> (</a:t>
            </a:r>
            <a:r>
              <a:rPr lang="ru-RU" dirty="0" smtClean="0"/>
              <a:t>ныне </a:t>
            </a:r>
            <a:r>
              <a:rPr lang="en-US" dirty="0" smtClean="0">
                <a:hlinkClick r:id="rId5" tooltip="Cisco"/>
              </a:rPr>
              <a:t>Cisco</a:t>
            </a:r>
            <a:r>
              <a:rPr lang="en-US" dirty="0" smtClean="0"/>
              <a:t>), Harris Semiconductor (</a:t>
            </a:r>
            <a:r>
              <a:rPr lang="ru-RU" dirty="0" smtClean="0"/>
              <a:t>сейчас </a:t>
            </a:r>
            <a:r>
              <a:rPr lang="en-US" dirty="0" err="1" smtClean="0">
                <a:hlinkClick r:id="rId6" tooltip="Intersil"/>
              </a:rPr>
              <a:t>Intersil</a:t>
            </a:r>
            <a:r>
              <a:rPr lang="en-US" dirty="0" smtClean="0"/>
              <a:t>), Lucent (</a:t>
            </a:r>
            <a:r>
              <a:rPr lang="en-US" dirty="0" err="1" smtClean="0">
                <a:hlinkClick r:id="rId7" tooltip="Agere (страница отсутствует)"/>
              </a:rPr>
              <a:t>Agere</a:t>
            </a:r>
            <a:r>
              <a:rPr lang="en-US" dirty="0" smtClean="0"/>
              <a:t>), </a:t>
            </a:r>
            <a:r>
              <a:rPr lang="en-US" dirty="0" smtClean="0">
                <a:hlinkClick r:id="rId8" tooltip="Nokia"/>
              </a:rPr>
              <a:t>Nokia</a:t>
            </a:r>
            <a:r>
              <a:rPr lang="en-US" dirty="0" smtClean="0"/>
              <a:t> </a:t>
            </a:r>
            <a:r>
              <a:rPr lang="ru-RU" dirty="0" smtClean="0"/>
              <a:t>и </a:t>
            </a:r>
            <a:r>
              <a:rPr lang="en-US" dirty="0" smtClean="0">
                <a:hlinkClick r:id="rId9" tooltip="Symbol Technologies"/>
              </a:rPr>
              <a:t>Symbol Technologies</a:t>
            </a:r>
            <a:r>
              <a:rPr lang="en-US" dirty="0" smtClean="0"/>
              <a:t> </a:t>
            </a:r>
            <a:r>
              <a:rPr lang="ru-RU" dirty="0" smtClean="0"/>
              <a:t>основали альянс </a:t>
            </a:r>
            <a:r>
              <a:rPr lang="en-US" i="1" dirty="0" smtClean="0"/>
              <a:t>Wireless Ethernet Compatibility Alliance (WECA)</a:t>
            </a:r>
            <a:r>
              <a:rPr lang="en-US" dirty="0" smtClean="0"/>
              <a:t> </a:t>
            </a:r>
            <a:r>
              <a:rPr lang="ru-RU" dirty="0" smtClean="0"/>
              <a:t>и зарегистрировали свою новую технологию под маркой </a:t>
            </a:r>
            <a:r>
              <a:rPr lang="en-US" dirty="0" smtClean="0"/>
              <a:t>Wi-Fi. </a:t>
            </a:r>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14</a:t>
            </a:fld>
            <a:endParaRPr lang="en-US" dirty="0"/>
          </a:p>
        </p:txBody>
      </p:sp>
    </p:spTree>
    <p:extLst>
      <p:ext uri="{BB962C8B-B14F-4D97-AF65-F5344CB8AC3E}">
        <p14:creationId xmlns:p14="http://schemas.microsoft.com/office/powerpoint/2010/main" val="1534976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4.1.1.5 802.11 Standards</a:t>
            </a:r>
            <a:endParaRPr lang="en-US" sz="1200" b="0" i="0" kern="1200" dirty="0" smtClean="0">
              <a:solidFill>
                <a:schemeClr val="tx1"/>
              </a:solidFill>
              <a:effectLst/>
              <a:latin typeface="Arial"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16</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b="0" dirty="0" smtClean="0"/>
              <a:t>4.1.2.1</a:t>
            </a:r>
            <a:r>
              <a:rPr lang="en-US" b="0" baseline="0" dirty="0" smtClean="0"/>
              <a:t> Wireless NICs</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17</a:t>
            </a:fld>
            <a:endParaRPr lang="en-US" dirty="0"/>
          </a:p>
        </p:txBody>
      </p:sp>
    </p:spTree>
    <p:extLst>
      <p:ext uri="{BB962C8B-B14F-4D97-AF65-F5344CB8AC3E}">
        <p14:creationId xmlns:p14="http://schemas.microsoft.com/office/powerpoint/2010/main" val="2480383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ТД</a:t>
            </a:r>
            <a:r>
              <a:rPr lang="ru-RU" dirty="0" smtClean="0"/>
              <a:t> рассылает кадр от одного устройства сразу всем устройствам – концентратор</a:t>
            </a:r>
          </a:p>
          <a:p>
            <a:r>
              <a:rPr lang="ru-RU" dirty="0" smtClean="0"/>
              <a:t>Обработка кадров с</a:t>
            </a:r>
            <a:r>
              <a:rPr lang="ru-RU" baseline="0" dirty="0" smtClean="0"/>
              <a:t> учетом </a:t>
            </a:r>
            <a:r>
              <a:rPr lang="ru-RU" baseline="0" dirty="0" err="1" smtClean="0"/>
              <a:t>МАС</a:t>
            </a:r>
            <a:r>
              <a:rPr lang="ru-RU" baseline="0" dirty="0" smtClean="0"/>
              <a:t>-адреса</a:t>
            </a:r>
          </a:p>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be-BY" sz="1200" dirty="0" smtClean="0"/>
              <a:t>Автономные точки доступа рекомендуется использовать в тех случаях, когда в сети требуется </a:t>
            </a:r>
            <a:r>
              <a:rPr lang="be-BY" sz="1200" b="1" dirty="0" smtClean="0"/>
              <a:t> </a:t>
            </a:r>
            <a:r>
              <a:rPr lang="be-BY" sz="1200" b="1" dirty="0" smtClean="0">
                <a:solidFill>
                  <a:srgbClr val="FF0000"/>
                </a:solidFill>
              </a:rPr>
              <a:t>не более двух точек доступа</a:t>
            </a:r>
            <a:endParaRPr lang="be-BY" sz="1200" dirty="0" smtClean="0">
              <a:solidFill>
                <a:srgbClr val="FF0000"/>
              </a:solidFill>
            </a:endParaRPr>
          </a:p>
          <a:p>
            <a:endParaRPr lang="ru-RU" dirty="0"/>
          </a:p>
        </p:txBody>
      </p:sp>
      <p:sp>
        <p:nvSpPr>
          <p:cNvPr id="4" name="Номер слайда 3"/>
          <p:cNvSpPr>
            <a:spLocks noGrp="1"/>
          </p:cNvSpPr>
          <p:nvPr>
            <p:ph type="sldNum" sz="quarter" idx="10"/>
          </p:nvPr>
        </p:nvSpPr>
        <p:spPr/>
        <p:txBody>
          <a:bodyPr/>
          <a:lstStyle/>
          <a:p>
            <a:pPr>
              <a:defRPr/>
            </a:pPr>
            <a:fld id="{FB004549-1125-4930-988B-40FFE37DB1EA}" type="slidenum">
              <a:rPr lang="en-US" smtClean="0"/>
              <a:pPr>
                <a:defRPr/>
              </a:pPr>
              <a:t>18</a:t>
            </a:fld>
            <a:endParaRPr lang="en-US" dirty="0"/>
          </a:p>
        </p:txBody>
      </p:sp>
    </p:spTree>
    <p:extLst>
      <p:ext uri="{BB962C8B-B14F-4D97-AF65-F5344CB8AC3E}">
        <p14:creationId xmlns:p14="http://schemas.microsoft.com/office/powerpoint/2010/main" val="25376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Wingdings" pitchFamily="2" charset="2"/>
              <a:buChar char="§"/>
            </a:pPr>
            <a:r>
              <a:rPr lang="be-BY" sz="1200" dirty="0" smtClean="0"/>
              <a:t>Точки доступа, управляемые контроллером, являются независимыми устройствами, для которых не требуется начальная настройка. </a:t>
            </a:r>
          </a:p>
          <a:p>
            <a:pPr algn="l">
              <a:buFont typeface="Wingdings" pitchFamily="2" charset="2"/>
              <a:buChar char="§"/>
            </a:pPr>
            <a:endParaRPr lang="be-BY" sz="1200" dirty="0" smtClean="0"/>
          </a:p>
          <a:p>
            <a:pPr algn="l">
              <a:buFont typeface="Wingdings" pitchFamily="2" charset="2"/>
              <a:buChar char="§"/>
            </a:pPr>
            <a:r>
              <a:rPr lang="be-BY" sz="1200" dirty="0" smtClean="0"/>
              <a:t>Точки доступа, управляемые контроллером, рекомендуется использовать в случаях, когда в сети требуется много точек доступа. По мере добавления дополнительных точек доступа настройка и управление каждой из них осуществляется контроллером WLAN автоматически.</a:t>
            </a:r>
            <a:endParaRPr lang="ru-RU" sz="1200" dirty="0" smtClean="0"/>
          </a:p>
          <a:p>
            <a:pPr marL="0" marR="0" indent="0" algn="l" defTabSz="1020763" rtl="0" eaLnBrk="0" fontAlgn="base" latinLnBrk="0" hangingPunct="0">
              <a:lnSpc>
                <a:spcPct val="90000"/>
              </a:lnSpc>
              <a:spcBef>
                <a:spcPct val="50000"/>
              </a:spcBef>
              <a:spcAft>
                <a:spcPct val="0"/>
              </a:spcAft>
              <a:buClrTx/>
              <a:buSzPct val="100000"/>
              <a:buFontTx/>
              <a:buNone/>
              <a:tabLst/>
              <a:defRPr/>
            </a:pPr>
            <a:endParaRPr lang="en-US" dirty="0" smtClean="0"/>
          </a:p>
          <a:p>
            <a:pPr marL="0" marR="0" indent="0" algn="l" defTabSz="1020763" rtl="0" eaLnBrk="0" fontAlgn="base" latinLnBrk="0" hangingPunct="0">
              <a:lnSpc>
                <a:spcPct val="90000"/>
              </a:lnSpc>
              <a:spcBef>
                <a:spcPct val="50000"/>
              </a:spcBef>
              <a:spcAft>
                <a:spcPct val="0"/>
              </a:spcAft>
              <a:buClrTx/>
              <a:buSzPct val="100000"/>
              <a:buFontTx/>
              <a:buNone/>
              <a:tabLst/>
              <a:defRPr/>
            </a:pPr>
            <a:r>
              <a:rPr lang="ru-RU" dirty="0" smtClean="0"/>
              <a:t>При старте точка доступ производит поиск лучшего из доступных контроллеров по достаточно сложной схеме, авторизуется, скачивает прошивку (если требуется), настройки, и начинает обслуживать клиентов. Между точкой и контроллером организован канал управления (UDP порт 5246), и канал данных (UDP порт 5247). Пользовательские данные инкапсулируются в UDP пакеты независимо от номера клиентского WLAN/VLAN, что позволяет размещать точки доступа где угодно в сети (на </a:t>
            </a:r>
            <a:r>
              <a:rPr lang="ru-RU" dirty="0" err="1" smtClean="0"/>
              <a:t>access</a:t>
            </a:r>
            <a:r>
              <a:rPr lang="ru-RU" dirty="0" smtClean="0"/>
              <a:t> портах коммутаторов), и централизовано управлять безопасностью на уровне VLAN на стороне контроллера. </a:t>
            </a:r>
            <a:endParaRPr lang="en-US" b="0"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19</a:t>
            </a:fld>
            <a:endParaRPr lang="en-US" dirty="0"/>
          </a:p>
        </p:txBody>
      </p:sp>
    </p:spTree>
    <p:extLst>
      <p:ext uri="{BB962C8B-B14F-4D97-AF65-F5344CB8AC3E}">
        <p14:creationId xmlns:p14="http://schemas.microsoft.com/office/powerpoint/2010/main" val="2480383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cstate="print"/>
          <a:srcRect/>
          <a:stretch>
            <a:fillRect/>
          </a:stretch>
        </p:blipFill>
        <p:spPr bwMode="auto">
          <a:xfrm>
            <a:off x="0" y="1893888"/>
            <a:ext cx="9140825" cy="2449512"/>
          </a:xfrm>
          <a:prstGeom prst="rect">
            <a:avLst/>
          </a:prstGeom>
          <a:noFill/>
          <a:ln w="9525">
            <a:noFill/>
            <a:miter lim="800000"/>
            <a:headEnd/>
            <a:tailEnd/>
          </a:ln>
        </p:spPr>
      </p:pic>
      <p:sp>
        <p:nvSpPr>
          <p:cNvPr id="5" name="Rectangle 3"/>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smtClean="0">
                <a:solidFill>
                  <a:srgbClr val="D3D3D3"/>
                </a:solidFill>
              </a:rPr>
              <a:t>Chapter 4</a:t>
            </a:r>
            <a:endParaRPr lang="en-US" sz="700" dirty="0">
              <a:solidFill>
                <a:srgbClr val="D3D3D3"/>
              </a:solidFill>
            </a:endParaRPr>
          </a:p>
        </p:txBody>
      </p:sp>
      <p:sp>
        <p:nvSpPr>
          <p:cNvPr id="8" name="Rectangle 6"/>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C31C4615-7F19-455B-A5C4-EA1B3B194C81}"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10"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ACFA795C-7F0A-48D8-9FC3-F2BA5F8EB736}"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7294" y="377598"/>
            <a:ext cx="8836705" cy="536802"/>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174171" y="1117600"/>
            <a:ext cx="8795657" cy="5558972"/>
          </a:xfrm>
        </p:spPr>
        <p:txBody>
          <a:bodyPr/>
          <a:lstStyle>
            <a:lvl1pPr>
              <a:lnSpc>
                <a:spcPct val="85000"/>
              </a:lnSpc>
              <a:spcBef>
                <a:spcPts val="450"/>
              </a:spcBef>
              <a:spcAft>
                <a:spcPts val="600"/>
              </a:spcAft>
              <a:defRPr/>
            </a:lvl1pPr>
            <a:lvl2pPr marL="574675" indent="-38100">
              <a:lnSpc>
                <a:spcPct val="85000"/>
              </a:lnSpc>
              <a:spcBef>
                <a:spcPts val="40"/>
              </a:spcBef>
              <a:spcAft>
                <a:spcPts val="200"/>
              </a:spcAft>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1111111111111  25/22_9пт">
    <p:spTree>
      <p:nvGrpSpPr>
        <p:cNvPr id="1" name=""/>
        <p:cNvGrpSpPr/>
        <p:nvPr/>
      </p:nvGrpSpPr>
      <p:grpSpPr>
        <a:xfrm>
          <a:off x="0" y="0"/>
          <a:ext cx="0" cy="0"/>
          <a:chOff x="0" y="0"/>
          <a:chExt cx="0" cy="0"/>
        </a:xfrm>
      </p:grpSpPr>
      <p:sp>
        <p:nvSpPr>
          <p:cNvPr id="2" name="Title 1"/>
          <p:cNvSpPr>
            <a:spLocks noGrp="1"/>
          </p:cNvSpPr>
          <p:nvPr>
            <p:ph type="title"/>
          </p:nvPr>
        </p:nvSpPr>
        <p:spPr>
          <a:xfrm>
            <a:off x="393700" y="404813"/>
            <a:ext cx="8559800" cy="509587"/>
          </a:xfrm>
        </p:spPr>
        <p:txBody>
          <a:body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152400" y="1092200"/>
            <a:ext cx="8839201" cy="5524500"/>
          </a:xfrm>
        </p:spPr>
        <p:txBody>
          <a:bodyPr/>
          <a:lstStyle>
            <a:lvl1pPr>
              <a:lnSpc>
                <a:spcPct val="85000"/>
              </a:lnSpc>
              <a:spcBef>
                <a:spcPts val="900"/>
              </a:spcBef>
              <a:spcAft>
                <a:spcPts val="0"/>
              </a:spcAft>
              <a:defRPr/>
            </a:lvl1pPr>
            <a:lvl2pPr>
              <a:lnSpc>
                <a:spcPct val="100000"/>
              </a:lnSpc>
              <a:spcBef>
                <a:spcPts val="0"/>
              </a:spcBef>
              <a:defRPr/>
            </a:lvl2pPr>
          </a:lstStyle>
          <a:p>
            <a:pPr lvl="0"/>
            <a:r>
              <a:rPr lang="en-US" dirty="0" smtClean="0"/>
              <a:t>Click to edit Master text styles</a:t>
            </a:r>
            <a:r>
              <a:rPr lang="ru-RU" dirty="0" err="1" smtClean="0"/>
              <a:t>паврпаврпаврпаврпврпрвпаврпавп</a:t>
            </a:r>
            <a:endParaRPr lang="ru-RU" dirty="0" smtClean="0"/>
          </a:p>
          <a:p>
            <a:pPr lvl="0"/>
            <a:r>
              <a:rPr lang="ru-RU" dirty="0" err="1" smtClean="0"/>
              <a:t>нгнгнгнгн</a:t>
            </a:r>
            <a:endParaRPr lang="en-US" dirty="0" smtClean="0"/>
          </a:p>
          <a:p>
            <a:pPr lvl="1"/>
            <a:r>
              <a:rPr lang="en-US" dirty="0" smtClean="0"/>
              <a:t>Second level</a:t>
            </a:r>
            <a:endParaRPr lang="ru-RU" dirty="0" smtClean="0"/>
          </a:p>
          <a:p>
            <a:pPr lvl="1"/>
            <a:r>
              <a:rPr lang="ru-RU" dirty="0" smtClean="0"/>
              <a:t>22</a:t>
            </a:r>
            <a:endParaRPr lang="en-US" dirty="0" smtClean="0"/>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31003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E9691A8-0EE2-49BA-A482-8CE1AC49CFC5}" type="datetimeFigureOut">
              <a:rPr lang="ru-RU" smtClean="0"/>
              <a:pPr/>
              <a:t>13.04.2021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525C20B-F8C2-416C-82EB-D9B09CF75D36}"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1027" name="Rectangle 4"/>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smtClean="0">
                <a:solidFill>
                  <a:srgbClr val="D3D3D3"/>
                </a:solidFill>
              </a:rPr>
              <a:t>Chapter 4</a:t>
            </a:r>
            <a:endParaRPr lang="en-US" sz="700" dirty="0">
              <a:solidFill>
                <a:srgbClr val="D3D3D3"/>
              </a:solidFill>
            </a:endParaRPr>
          </a:p>
        </p:txBody>
      </p:sp>
      <p:sp>
        <p:nvSpPr>
          <p:cNvPr id="1028" name="Rectangle 5"/>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58EC189E-ADD4-420E-B89E-1E32C54438D7}"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0" name="Picture 7" descr="PPt_TopBand_Artwork"/>
          <p:cNvPicPr>
            <a:picLocks noChangeAspect="1" noChangeArrowheads="1"/>
          </p:cNvPicPr>
          <p:nvPr/>
        </p:nvPicPr>
        <p:blipFill>
          <a:blip r:embed="rId14" cstate="print"/>
          <a:srcRect/>
          <a:stretch>
            <a:fillRect/>
          </a:stretch>
        </p:blipFill>
        <p:spPr bwMode="auto">
          <a:xfrm>
            <a:off x="0" y="0"/>
            <a:ext cx="9140825" cy="685800"/>
          </a:xfrm>
          <a:prstGeom prst="rect">
            <a:avLst/>
          </a:prstGeom>
          <a:noFill/>
          <a:ln w="9525">
            <a:noFill/>
            <a:miter lim="800000"/>
            <a:headEnd/>
            <a:tailEnd/>
          </a:ln>
        </p:spPr>
      </p:pic>
      <p:sp>
        <p:nvSpPr>
          <p:cNvPr id="1031" name="Rectangle 8"/>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455"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85C5E045-6C48-46C0-92AE-30A8710B0BBD}"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4"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2055" name="Rectangle 6313"/>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56"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193679" y="468313"/>
            <a:ext cx="8950321" cy="458787"/>
          </a:xfrm>
          <a:prstGeom prst="rect">
            <a:avLst/>
          </a:prstGeom>
          <a:noFill/>
          <a:ln w="9525" algn="ctr">
            <a:noFill/>
            <a:miter lim="800000"/>
            <a:headEnd/>
            <a:tailEnd/>
          </a:ln>
        </p:spPr>
        <p:txBody>
          <a:bodyPr vert="horz" wrap="square" lIns="81683" tIns="40842" rIns="81683" bIns="40842" numCol="1" anchor="b" anchorCtr="0" compatLnSpc="1">
            <a:prstTxWarp prst="textNoShape">
              <a:avLst/>
            </a:prstTxWarp>
          </a:bodyPr>
          <a:lstStyle/>
          <a:p>
            <a:pPr lvl="0"/>
            <a:r>
              <a:rPr lang="en-US" dirty="0" smtClean="0"/>
              <a:t>Slide Title</a:t>
            </a:r>
          </a:p>
        </p:txBody>
      </p:sp>
      <p:sp>
        <p:nvSpPr>
          <p:cNvPr id="2051" name="Rectangle 6281"/>
          <p:cNvSpPr>
            <a:spLocks noChangeArrowheads="1"/>
          </p:cNvSpPr>
          <p:nvPr/>
        </p:nvSpPr>
        <p:spPr bwMode="auto">
          <a:xfrm>
            <a:off x="193679" y="6666570"/>
            <a:ext cx="962025" cy="194608"/>
          </a:xfrm>
          <a:prstGeom prst="rect">
            <a:avLst/>
          </a:prstGeom>
          <a:noFill/>
          <a:ln w="9525">
            <a:noFill/>
            <a:miter lim="800000"/>
            <a:headEnd/>
            <a:tailEnd/>
          </a:ln>
        </p:spPr>
        <p:txBody>
          <a:bodyPr lIns="81683" tIns="40842" rIns="81683" bIns="40842" anchor="b">
            <a:spAutoFit/>
          </a:bodyPr>
          <a:lstStyle/>
          <a:p>
            <a:pPr algn="l" defTabSz="810071">
              <a:lnSpc>
                <a:spcPct val="100000"/>
              </a:lnSpc>
            </a:pPr>
            <a:r>
              <a:rPr lang="en-US" sz="700">
                <a:solidFill>
                  <a:srgbClr val="D3D3D3"/>
                </a:solidFill>
                <a:latin typeface="Arial"/>
              </a:rPr>
              <a:t>Presentation_ID</a:t>
            </a:r>
          </a:p>
        </p:txBody>
      </p:sp>
      <p:sp>
        <p:nvSpPr>
          <p:cNvPr id="2052" name="Rectangle 6282"/>
          <p:cNvSpPr>
            <a:spLocks noChangeArrowheads="1"/>
          </p:cNvSpPr>
          <p:nvPr/>
        </p:nvSpPr>
        <p:spPr bwMode="auto">
          <a:xfrm>
            <a:off x="8596317" y="6626226"/>
            <a:ext cx="320675" cy="234950"/>
          </a:xfrm>
          <a:prstGeom prst="rect">
            <a:avLst/>
          </a:prstGeom>
          <a:noFill/>
          <a:ln w="9525" algn="ctr">
            <a:noFill/>
            <a:miter lim="800000"/>
            <a:headEnd/>
            <a:tailEnd/>
          </a:ln>
        </p:spPr>
        <p:txBody>
          <a:bodyPr wrap="none" lIns="81683" tIns="40842" rIns="81683" bIns="40842" anchor="b">
            <a:spAutoFit/>
          </a:bodyPr>
          <a:lstStyle/>
          <a:p>
            <a:pPr algn="r" defTabSz="810071">
              <a:lnSpc>
                <a:spcPct val="100000"/>
              </a:lnSpc>
            </a:pPr>
            <a:fld id="{85C5E045-6C48-46C0-92AE-30A8710B0BBD}" type="slidenum">
              <a:rPr lang="en-US" sz="1000">
                <a:solidFill>
                  <a:srgbClr val="D3D3D3"/>
                </a:solidFill>
                <a:latin typeface="Arial"/>
              </a:rPr>
              <a:pPr algn="r" defTabSz="810071">
                <a:lnSpc>
                  <a:spcPct val="100000"/>
                </a:lnSpc>
              </a:pPr>
              <a:t>‹#›</a:t>
            </a:fld>
            <a:endParaRPr lang="en-US" sz="1000" dirty="0">
              <a:solidFill>
                <a:srgbClr val="D3D3D3"/>
              </a:solidFill>
            </a:endParaRPr>
          </a:p>
        </p:txBody>
      </p:sp>
      <p:sp>
        <p:nvSpPr>
          <p:cNvPr id="2053" name="Rectangle 6284"/>
          <p:cNvSpPr>
            <a:spLocks noGrp="1" noChangeArrowheads="1"/>
          </p:cNvSpPr>
          <p:nvPr>
            <p:ph type="body" idx="1"/>
          </p:nvPr>
        </p:nvSpPr>
        <p:spPr bwMode="auto">
          <a:xfrm>
            <a:off x="88901" y="1066800"/>
            <a:ext cx="8940800" cy="5676901"/>
          </a:xfrm>
          <a:prstGeom prst="rect">
            <a:avLst/>
          </a:prstGeom>
          <a:noFill/>
          <a:ln w="9525" algn="ctr">
            <a:noFill/>
            <a:miter lim="800000"/>
            <a:headEnd/>
            <a:tailEnd/>
          </a:ln>
        </p:spPr>
        <p:txBody>
          <a:bodyPr vert="horz" wrap="square" lIns="81683" tIns="40842" rIns="81683" bIns="40842" numCol="1" anchor="t" anchorCtr="0" compatLnSpc="1">
            <a:prstTxWarp prst="textNoShape">
              <a:avLst/>
            </a:prstTxWarp>
          </a:bodyPr>
          <a:lstStyle/>
          <a:p>
            <a:pPr lvl="0"/>
            <a:r>
              <a:rPr lang="en-US" dirty="0" smtClean="0"/>
              <a:t>Body Text</a:t>
            </a:r>
          </a:p>
          <a:p>
            <a:pPr lvl="1"/>
            <a:r>
              <a:rPr lang="en-US" dirty="0" smtClean="0"/>
              <a:t>Second Level</a:t>
            </a:r>
            <a:endParaRPr lang="ru-RU" dirty="0" smtClean="0"/>
          </a:p>
          <a:p>
            <a:pPr lvl="1"/>
            <a:r>
              <a:rPr lang="ru-RU" dirty="0" smtClean="0"/>
              <a:t>12</a:t>
            </a:r>
            <a:endParaRPr lang="en-US" dirty="0" smtClean="0"/>
          </a:p>
        </p:txBody>
      </p:sp>
      <p:sp>
        <p:nvSpPr>
          <p:cNvPr id="2054" name="Rectangle 6312"/>
          <p:cNvSpPr>
            <a:spLocks noChangeArrowheads="1"/>
          </p:cNvSpPr>
          <p:nvPr/>
        </p:nvSpPr>
        <p:spPr bwMode="auto">
          <a:xfrm>
            <a:off x="3708420" y="6672724"/>
            <a:ext cx="2603129" cy="190203"/>
          </a:xfrm>
          <a:prstGeom prst="rect">
            <a:avLst/>
          </a:prstGeom>
          <a:noFill/>
          <a:ln w="9525">
            <a:noFill/>
            <a:miter lim="800000"/>
            <a:headEnd/>
            <a:tailEnd/>
          </a:ln>
        </p:spPr>
        <p:txBody>
          <a:bodyPr wrap="none" lIns="81683" tIns="40842" rIns="81683" bIns="40842" anchor="b" anchorCtr="1">
            <a:spAutoFit/>
          </a:bodyPr>
          <a:lstStyle/>
          <a:p>
            <a:pPr algn="l" defTabSz="810071">
              <a:lnSpc>
                <a:spcPct val="100000"/>
              </a:lnSpc>
            </a:pPr>
            <a:r>
              <a:rPr lang="ru-RU" sz="700" dirty="0" smtClean="0">
                <a:solidFill>
                  <a:srgbClr val="D3D3D3"/>
                </a:solidFill>
                <a:latin typeface="Arial"/>
              </a:rPr>
              <a:t>© Корпорация Cisco Systems, 2014. Все права защищены.</a:t>
            </a:r>
            <a:endParaRPr lang="ru-RU" sz="700" dirty="0">
              <a:solidFill>
                <a:srgbClr val="D3D3D3"/>
              </a:solidFill>
              <a:latin typeface="Arial"/>
            </a:endParaRPr>
          </a:p>
        </p:txBody>
      </p:sp>
      <p:sp>
        <p:nvSpPr>
          <p:cNvPr id="2055" name="Rectangle 6313"/>
          <p:cNvSpPr>
            <a:spLocks noChangeArrowheads="1"/>
          </p:cNvSpPr>
          <p:nvPr/>
        </p:nvSpPr>
        <p:spPr bwMode="auto">
          <a:xfrm>
            <a:off x="6129379" y="6672724"/>
            <a:ext cx="2311382" cy="190203"/>
          </a:xfrm>
          <a:prstGeom prst="rect">
            <a:avLst/>
          </a:prstGeom>
          <a:noFill/>
          <a:ln w="9525">
            <a:noFill/>
            <a:miter lim="800000"/>
            <a:headEnd/>
            <a:tailEnd/>
          </a:ln>
        </p:spPr>
        <p:txBody>
          <a:bodyPr wrap="none" lIns="81683" tIns="40842" rIns="81683" bIns="40842" anchor="b">
            <a:spAutoFit/>
          </a:bodyPr>
          <a:lstStyle/>
          <a:p>
            <a:pPr algn="r" defTabSz="810071">
              <a:lnSpc>
                <a:spcPct val="100000"/>
              </a:lnSpc>
            </a:pPr>
            <a:r>
              <a:rPr lang="ru-RU" sz="700" dirty="0" smtClean="0">
                <a:solidFill>
                  <a:srgbClr val="D3D3D3"/>
                </a:solidFill>
                <a:latin typeface="Arial"/>
              </a:rPr>
              <a:t>Конфиденциальная информация корпорации Cisco</a:t>
            </a:r>
            <a:endParaRPr lang="ru-RU" sz="700" dirty="0">
              <a:solidFill>
                <a:srgbClr val="D3D3D3"/>
              </a:solidFill>
              <a:latin typeface="Arial"/>
            </a:endParaRPr>
          </a:p>
        </p:txBody>
      </p:sp>
      <p:pic>
        <p:nvPicPr>
          <p:cNvPr id="2056" name="Picture 8" descr="Rev08_Cisco_BrandBar10_060408.png"/>
          <p:cNvPicPr>
            <a:picLocks noChangeAspect="1"/>
          </p:cNvPicPr>
          <p:nvPr/>
        </p:nvPicPr>
        <p:blipFill>
          <a:blip r:embed="rId3" cstate="print"/>
          <a:srcRect/>
          <a:stretch>
            <a:fillRect/>
          </a:stretch>
        </p:blipFill>
        <p:spPr bwMode="auto">
          <a:xfrm>
            <a:off x="0" y="3"/>
            <a:ext cx="9144000" cy="341313"/>
          </a:xfrm>
          <a:prstGeom prst="rect">
            <a:avLst/>
          </a:prstGeom>
          <a:noFill/>
          <a:ln w="9525">
            <a:noFill/>
            <a:miter lim="800000"/>
            <a:headEnd/>
            <a:tailEnd/>
          </a:ln>
        </p:spPr>
      </p:pic>
    </p:spTree>
    <p:extLst>
      <p:ext uri="{BB962C8B-B14F-4D97-AF65-F5344CB8AC3E}">
        <p14:creationId xmlns:p14="http://schemas.microsoft.com/office/powerpoint/2010/main" val="3385974706"/>
      </p:ext>
    </p:extLst>
  </p:cSld>
  <p:clrMap bg1="lt1" tx1="dk1" bg2="lt2" tx2="dk2" accent1="accent1" accent2="accent2" accent3="accent3" accent4="accent4" accent5="accent5" accent6="accent6" hlink="hlink" folHlink="folHlink"/>
  <p:sldLayoutIdLst>
    <p:sldLayoutId id="2147484470" r:id="rId1"/>
  </p:sldLayoutIdLst>
  <p:timing>
    <p:tnLst>
      <p:par>
        <p:cTn id="1" dur="indefinite" restart="never" nodeType="tmRoot"/>
      </p:par>
    </p:tnLst>
  </p:timing>
  <p:txStyles>
    <p:titleStyle>
      <a:lvl1pPr algn="l" defTabSz="810095" rtl="0" eaLnBrk="0" fontAlgn="base" hangingPunct="0">
        <a:lnSpc>
          <a:spcPct val="90000"/>
        </a:lnSpc>
        <a:spcBef>
          <a:spcPct val="0"/>
        </a:spcBef>
        <a:spcAft>
          <a:spcPct val="0"/>
        </a:spcAft>
        <a:defRPr sz="2800" b="1">
          <a:solidFill>
            <a:srgbClr val="708CA1"/>
          </a:solidFill>
          <a:latin typeface="+mj-lt"/>
          <a:ea typeface="+mj-ea"/>
          <a:cs typeface="+mj-cs"/>
        </a:defRPr>
      </a:lvl1pPr>
      <a:lvl2pPr algn="l" defTabSz="810095" rtl="0" eaLnBrk="0" fontAlgn="base" hangingPunct="0">
        <a:lnSpc>
          <a:spcPct val="90000"/>
        </a:lnSpc>
        <a:spcBef>
          <a:spcPct val="0"/>
        </a:spcBef>
        <a:spcAft>
          <a:spcPct val="0"/>
        </a:spcAft>
        <a:defRPr sz="3200" b="1">
          <a:solidFill>
            <a:srgbClr val="708CA1"/>
          </a:solidFill>
          <a:latin typeface="Arial" charset="0"/>
        </a:defRPr>
      </a:lvl2pPr>
      <a:lvl3pPr algn="l" defTabSz="810095" rtl="0" eaLnBrk="0" fontAlgn="base" hangingPunct="0">
        <a:lnSpc>
          <a:spcPct val="90000"/>
        </a:lnSpc>
        <a:spcBef>
          <a:spcPct val="0"/>
        </a:spcBef>
        <a:spcAft>
          <a:spcPct val="0"/>
        </a:spcAft>
        <a:defRPr sz="3200" b="1">
          <a:solidFill>
            <a:srgbClr val="708CA1"/>
          </a:solidFill>
          <a:latin typeface="Arial" charset="0"/>
        </a:defRPr>
      </a:lvl3pPr>
      <a:lvl4pPr algn="l" defTabSz="810095" rtl="0" eaLnBrk="0" fontAlgn="base" hangingPunct="0">
        <a:lnSpc>
          <a:spcPct val="90000"/>
        </a:lnSpc>
        <a:spcBef>
          <a:spcPct val="0"/>
        </a:spcBef>
        <a:spcAft>
          <a:spcPct val="0"/>
        </a:spcAft>
        <a:defRPr sz="3200" b="1">
          <a:solidFill>
            <a:srgbClr val="708CA1"/>
          </a:solidFill>
          <a:latin typeface="Arial" charset="0"/>
        </a:defRPr>
      </a:lvl4pPr>
      <a:lvl5pPr algn="l" defTabSz="810095" rtl="0" eaLnBrk="0" fontAlgn="base" hangingPunct="0">
        <a:lnSpc>
          <a:spcPct val="90000"/>
        </a:lnSpc>
        <a:spcBef>
          <a:spcPct val="0"/>
        </a:spcBef>
        <a:spcAft>
          <a:spcPct val="0"/>
        </a:spcAft>
        <a:defRPr sz="3200" b="1">
          <a:solidFill>
            <a:srgbClr val="708CA1"/>
          </a:solidFill>
          <a:latin typeface="Arial" charset="0"/>
        </a:defRPr>
      </a:lvl5pPr>
      <a:lvl6pPr marL="454787" algn="l" defTabSz="810095" rtl="0" eaLnBrk="1" fontAlgn="base" hangingPunct="1">
        <a:lnSpc>
          <a:spcPct val="90000"/>
        </a:lnSpc>
        <a:spcBef>
          <a:spcPct val="0"/>
        </a:spcBef>
        <a:spcAft>
          <a:spcPct val="0"/>
        </a:spcAft>
        <a:defRPr sz="3200" b="1">
          <a:solidFill>
            <a:srgbClr val="708CA1"/>
          </a:solidFill>
          <a:latin typeface="Arial" charset="0"/>
        </a:defRPr>
      </a:lvl6pPr>
      <a:lvl7pPr marL="909579" algn="l" defTabSz="810095" rtl="0" eaLnBrk="1" fontAlgn="base" hangingPunct="1">
        <a:lnSpc>
          <a:spcPct val="90000"/>
        </a:lnSpc>
        <a:spcBef>
          <a:spcPct val="0"/>
        </a:spcBef>
        <a:spcAft>
          <a:spcPct val="0"/>
        </a:spcAft>
        <a:defRPr sz="3200" b="1">
          <a:solidFill>
            <a:srgbClr val="708CA1"/>
          </a:solidFill>
          <a:latin typeface="Arial" charset="0"/>
        </a:defRPr>
      </a:lvl7pPr>
      <a:lvl8pPr marL="1364371" algn="l" defTabSz="810095" rtl="0" eaLnBrk="1" fontAlgn="base" hangingPunct="1">
        <a:lnSpc>
          <a:spcPct val="90000"/>
        </a:lnSpc>
        <a:spcBef>
          <a:spcPct val="0"/>
        </a:spcBef>
        <a:spcAft>
          <a:spcPct val="0"/>
        </a:spcAft>
        <a:defRPr sz="3200" b="1">
          <a:solidFill>
            <a:srgbClr val="708CA1"/>
          </a:solidFill>
          <a:latin typeface="Arial" charset="0"/>
        </a:defRPr>
      </a:lvl8pPr>
      <a:lvl9pPr marL="1819156" algn="l" defTabSz="810095" rtl="0" eaLnBrk="1" fontAlgn="base" hangingPunct="1">
        <a:lnSpc>
          <a:spcPct val="90000"/>
        </a:lnSpc>
        <a:spcBef>
          <a:spcPct val="0"/>
        </a:spcBef>
        <a:spcAft>
          <a:spcPct val="0"/>
        </a:spcAft>
        <a:defRPr sz="3200" b="1">
          <a:solidFill>
            <a:srgbClr val="708CA1"/>
          </a:solidFill>
          <a:latin typeface="Arial" charset="0"/>
        </a:defRPr>
      </a:lvl9pPr>
    </p:titleStyle>
    <p:bodyStyle>
      <a:lvl1pPr marL="252000" indent="-252000" algn="l" defTabSz="810095" rtl="0" eaLnBrk="0" fontAlgn="base" hangingPunct="0">
        <a:lnSpc>
          <a:spcPct val="90000"/>
        </a:lnSpc>
        <a:spcBef>
          <a:spcPts val="600"/>
        </a:spcBef>
        <a:spcAft>
          <a:spcPct val="0"/>
        </a:spcAft>
        <a:buClr>
          <a:srgbClr val="708CA1"/>
        </a:buClr>
        <a:buFont typeface="Wingdings" pitchFamily="2" charset="2"/>
        <a:buChar char="§"/>
        <a:defRPr sz="2500">
          <a:solidFill>
            <a:schemeClr val="tx1"/>
          </a:solidFill>
          <a:latin typeface="Calibri" panose="020F0502020204030204" pitchFamily="34" charset="0"/>
          <a:ea typeface="+mn-ea"/>
          <a:cs typeface="Calibri" panose="020F0502020204030204" pitchFamily="34" charset="0"/>
        </a:defRPr>
      </a:lvl1pPr>
      <a:lvl2pPr marL="540000" indent="-180000" algn="l" defTabSz="810095" rtl="0" eaLnBrk="0" fontAlgn="base" hangingPunct="0">
        <a:lnSpc>
          <a:spcPct val="95000"/>
        </a:lnSpc>
        <a:spcBef>
          <a:spcPts val="0"/>
        </a:spcBef>
        <a:spcAft>
          <a:spcPct val="0"/>
        </a:spcAft>
        <a:buClr>
          <a:srgbClr val="708CA1"/>
        </a:buClr>
        <a:buFont typeface="Arial" panose="020B0604020202020204" pitchFamily="34" charset="0"/>
        <a:buChar char="•"/>
        <a:defRPr sz="2300">
          <a:solidFill>
            <a:schemeClr val="tx1"/>
          </a:solidFill>
          <a:latin typeface="Calibri" panose="020F0502020204030204" pitchFamily="34" charset="0"/>
          <a:cs typeface="Calibri" panose="020F0502020204030204" pitchFamily="34" charset="0"/>
        </a:defRPr>
      </a:lvl2pPr>
      <a:lvl3pPr marL="909579" algn="l" defTabSz="810095" rtl="0" eaLnBrk="0" fontAlgn="base" hangingPunct="0">
        <a:lnSpc>
          <a:spcPct val="95000"/>
        </a:lnSpc>
        <a:spcBef>
          <a:spcPct val="35000"/>
        </a:spcBef>
        <a:spcAft>
          <a:spcPct val="0"/>
        </a:spcAft>
        <a:buClr>
          <a:srgbClr val="708CA1"/>
        </a:buClr>
        <a:defRPr sz="2000">
          <a:solidFill>
            <a:schemeClr val="tx1"/>
          </a:solidFill>
          <a:latin typeface="+mn-lt"/>
        </a:defRPr>
      </a:lvl3pPr>
      <a:lvl4pPr marL="1247512" indent="116852" algn="l" defTabSz="810095" rtl="0" eaLnBrk="0" fontAlgn="base" hangingPunct="0">
        <a:lnSpc>
          <a:spcPct val="95000"/>
        </a:lnSpc>
        <a:spcBef>
          <a:spcPct val="35000"/>
        </a:spcBef>
        <a:spcAft>
          <a:spcPct val="0"/>
        </a:spcAft>
        <a:buClr>
          <a:srgbClr val="708CA1"/>
        </a:buClr>
        <a:defRPr sz="2000">
          <a:solidFill>
            <a:schemeClr val="tx1"/>
          </a:solidFill>
          <a:latin typeface="+mn-lt"/>
        </a:defRPr>
      </a:lvl4pPr>
      <a:lvl5pPr marL="1596501" indent="222661" algn="l" defTabSz="810095" rtl="0" eaLnBrk="0" fontAlgn="base" hangingPunct="0">
        <a:lnSpc>
          <a:spcPct val="95000"/>
        </a:lnSpc>
        <a:spcBef>
          <a:spcPct val="35000"/>
        </a:spcBef>
        <a:spcAft>
          <a:spcPct val="0"/>
        </a:spcAft>
        <a:buClr>
          <a:srgbClr val="708CA1"/>
        </a:buClr>
        <a:defRPr sz="2000">
          <a:solidFill>
            <a:schemeClr val="tx1"/>
          </a:solidFill>
          <a:latin typeface="+mn-lt"/>
        </a:defRPr>
      </a:lvl5pPr>
      <a:lvl6pPr marL="2051285" algn="l" defTabSz="810095" rtl="0" eaLnBrk="1" fontAlgn="base" hangingPunct="1">
        <a:lnSpc>
          <a:spcPct val="95000"/>
        </a:lnSpc>
        <a:spcBef>
          <a:spcPct val="35000"/>
        </a:spcBef>
        <a:spcAft>
          <a:spcPct val="0"/>
        </a:spcAft>
        <a:buClr>
          <a:srgbClr val="708CA1"/>
        </a:buClr>
        <a:defRPr sz="2000">
          <a:solidFill>
            <a:schemeClr val="tx1"/>
          </a:solidFill>
          <a:latin typeface="+mn-lt"/>
        </a:defRPr>
      </a:lvl6pPr>
      <a:lvl7pPr marL="2506076" algn="l" defTabSz="810095" rtl="0" eaLnBrk="1" fontAlgn="base" hangingPunct="1">
        <a:lnSpc>
          <a:spcPct val="95000"/>
        </a:lnSpc>
        <a:spcBef>
          <a:spcPct val="35000"/>
        </a:spcBef>
        <a:spcAft>
          <a:spcPct val="0"/>
        </a:spcAft>
        <a:buClr>
          <a:srgbClr val="708CA1"/>
        </a:buClr>
        <a:defRPr sz="2000">
          <a:solidFill>
            <a:schemeClr val="tx1"/>
          </a:solidFill>
          <a:latin typeface="+mn-lt"/>
        </a:defRPr>
      </a:lvl7pPr>
      <a:lvl8pPr marL="2960867" algn="l" defTabSz="810095" rtl="0" eaLnBrk="1" fontAlgn="base" hangingPunct="1">
        <a:lnSpc>
          <a:spcPct val="95000"/>
        </a:lnSpc>
        <a:spcBef>
          <a:spcPct val="35000"/>
        </a:spcBef>
        <a:spcAft>
          <a:spcPct val="0"/>
        </a:spcAft>
        <a:buClr>
          <a:srgbClr val="708CA1"/>
        </a:buClr>
        <a:defRPr sz="2000">
          <a:solidFill>
            <a:schemeClr val="tx1"/>
          </a:solidFill>
          <a:latin typeface="+mn-lt"/>
        </a:defRPr>
      </a:lvl8pPr>
      <a:lvl9pPr marL="3415655" algn="l" defTabSz="810095"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09579" rtl="0" eaLnBrk="1" latinLnBrk="0" hangingPunct="1">
        <a:defRPr sz="1800" kern="1200">
          <a:solidFill>
            <a:schemeClr val="tx1"/>
          </a:solidFill>
          <a:latin typeface="+mn-lt"/>
          <a:ea typeface="+mn-ea"/>
          <a:cs typeface="+mn-cs"/>
        </a:defRPr>
      </a:lvl1pPr>
      <a:lvl2pPr marL="454787" algn="l" defTabSz="909579" rtl="0" eaLnBrk="1" latinLnBrk="0" hangingPunct="1">
        <a:defRPr sz="1800" kern="1200">
          <a:solidFill>
            <a:schemeClr val="tx1"/>
          </a:solidFill>
          <a:latin typeface="+mn-lt"/>
          <a:ea typeface="+mn-ea"/>
          <a:cs typeface="+mn-cs"/>
        </a:defRPr>
      </a:lvl2pPr>
      <a:lvl3pPr marL="909579" algn="l" defTabSz="909579" rtl="0" eaLnBrk="1" latinLnBrk="0" hangingPunct="1">
        <a:defRPr sz="1800" kern="1200">
          <a:solidFill>
            <a:schemeClr val="tx1"/>
          </a:solidFill>
          <a:latin typeface="+mn-lt"/>
          <a:ea typeface="+mn-ea"/>
          <a:cs typeface="+mn-cs"/>
        </a:defRPr>
      </a:lvl3pPr>
      <a:lvl4pPr marL="1364371" algn="l" defTabSz="909579" rtl="0" eaLnBrk="1" latinLnBrk="0" hangingPunct="1">
        <a:defRPr sz="1800" kern="1200">
          <a:solidFill>
            <a:schemeClr val="tx1"/>
          </a:solidFill>
          <a:latin typeface="+mn-lt"/>
          <a:ea typeface="+mn-ea"/>
          <a:cs typeface="+mn-cs"/>
        </a:defRPr>
      </a:lvl4pPr>
      <a:lvl5pPr marL="1819156" algn="l" defTabSz="909579" rtl="0" eaLnBrk="1" latinLnBrk="0" hangingPunct="1">
        <a:defRPr sz="1800" kern="1200">
          <a:solidFill>
            <a:schemeClr val="tx1"/>
          </a:solidFill>
          <a:latin typeface="+mn-lt"/>
          <a:ea typeface="+mn-ea"/>
          <a:cs typeface="+mn-cs"/>
        </a:defRPr>
      </a:lvl5pPr>
      <a:lvl6pPr marL="2273947" algn="l" defTabSz="909579" rtl="0" eaLnBrk="1" latinLnBrk="0" hangingPunct="1">
        <a:defRPr sz="1800" kern="1200">
          <a:solidFill>
            <a:schemeClr val="tx1"/>
          </a:solidFill>
          <a:latin typeface="+mn-lt"/>
          <a:ea typeface="+mn-ea"/>
          <a:cs typeface="+mn-cs"/>
        </a:defRPr>
      </a:lvl6pPr>
      <a:lvl7pPr marL="2728736" algn="l" defTabSz="909579" rtl="0" eaLnBrk="1" latinLnBrk="0" hangingPunct="1">
        <a:defRPr sz="1800" kern="1200">
          <a:solidFill>
            <a:schemeClr val="tx1"/>
          </a:solidFill>
          <a:latin typeface="+mn-lt"/>
          <a:ea typeface="+mn-ea"/>
          <a:cs typeface="+mn-cs"/>
        </a:defRPr>
      </a:lvl7pPr>
      <a:lvl8pPr marL="3183515" algn="l" defTabSz="909579" rtl="0" eaLnBrk="1" latinLnBrk="0" hangingPunct="1">
        <a:defRPr sz="1800" kern="1200">
          <a:solidFill>
            <a:schemeClr val="tx1"/>
          </a:solidFill>
          <a:latin typeface="+mn-lt"/>
          <a:ea typeface="+mn-ea"/>
          <a:cs typeface="+mn-cs"/>
        </a:defRPr>
      </a:lvl8pPr>
      <a:lvl9pPr marL="3638310" algn="l" defTabSz="90957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9691A8-0EE2-49BA-A482-8CE1AC49CFC5}" type="datetimeFigureOut">
              <a:rPr lang="ru-RU" smtClean="0"/>
              <a:pPr/>
              <a:t>13.04.2021</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5C20B-F8C2-416C-82EB-D9B09CF75D36}"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43.png"/><Relationship Id="rId4"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800" dirty="0" smtClean="0"/>
              <a:t>Chapter 4: </a:t>
            </a:r>
            <a:br>
              <a:rPr lang="en-US" sz="2800" dirty="0" smtClean="0"/>
            </a:br>
            <a:r>
              <a:rPr lang="en-US" sz="2800" dirty="0" smtClean="0"/>
              <a:t>Wireless LANs</a:t>
            </a:r>
            <a:endParaRPr lang="en-U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eaLnBrk="1" hangingPunct="1"/>
            <a:r>
              <a:rPr lang="en-US" sz="2400" dirty="0" smtClean="0"/>
              <a:t>Scaling  Networks</a:t>
            </a: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Диапазон частот 3Ггц – 30Ггц</a:t>
            </a:r>
            <a:endParaRPr lang="ru-RU" dirty="0"/>
          </a:p>
        </p:txBody>
      </p:sp>
      <p:pic>
        <p:nvPicPr>
          <p:cNvPr id="2051" name="Picture 3"/>
          <p:cNvPicPr>
            <a:picLocks noChangeAspect="1" noChangeArrowheads="1"/>
          </p:cNvPicPr>
          <p:nvPr/>
        </p:nvPicPr>
        <p:blipFill>
          <a:blip r:embed="rId2" cstate="print"/>
          <a:srcRect/>
          <a:stretch>
            <a:fillRect/>
          </a:stretch>
        </p:blipFill>
        <p:spPr bwMode="auto">
          <a:xfrm>
            <a:off x="362857" y="973591"/>
            <a:ext cx="8273143" cy="5392817"/>
          </a:xfrm>
          <a:prstGeom prst="rect">
            <a:avLst/>
          </a:prstGeom>
          <a:noFill/>
          <a:ln w="9525">
            <a:noFill/>
            <a:miter lim="800000"/>
            <a:headEnd/>
            <a:tailEnd/>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5638" y="798513"/>
            <a:ext cx="8145462" cy="405254"/>
          </a:xfrm>
        </p:spPr>
        <p:txBody>
          <a:bodyPr/>
          <a:lstStyle/>
          <a:p>
            <a:r>
              <a:rPr lang="ru-RU" dirty="0" smtClean="0"/>
              <a:t>Подключение клиентов к точке доступа</a:t>
            </a:r>
            <a:br>
              <a:rPr lang="ru-RU" dirty="0" smtClean="0"/>
            </a:br>
            <a:r>
              <a:rPr lang="ru-RU" dirty="0" smtClean="0"/>
              <a:t>(обнаружение)</a:t>
            </a:r>
            <a:endParaRPr lang="ru-RU" dirty="0"/>
          </a:p>
        </p:txBody>
      </p:sp>
      <p:sp>
        <p:nvSpPr>
          <p:cNvPr id="3" name="Содержимое 2"/>
          <p:cNvSpPr>
            <a:spLocks noGrp="1"/>
          </p:cNvSpPr>
          <p:nvPr>
            <p:ph idx="1"/>
          </p:nvPr>
        </p:nvSpPr>
        <p:spPr>
          <a:xfrm>
            <a:off x="655638" y="880219"/>
            <a:ext cx="8270648" cy="3571875"/>
          </a:xfrm>
        </p:spPr>
        <p:txBody>
          <a:bodyPr/>
          <a:lstStyle/>
          <a:p>
            <a:pPr lvl="0"/>
            <a:endParaRPr lang="be-BY" sz="1800" b="1" dirty="0" smtClean="0"/>
          </a:p>
          <a:p>
            <a:pPr lvl="0"/>
            <a:r>
              <a:rPr lang="be-BY" b="1" dirty="0" smtClean="0"/>
              <a:t>Пассивный режим (Passive mode) </a:t>
            </a:r>
            <a:r>
              <a:rPr lang="be-BY" dirty="0" smtClean="0"/>
              <a:t>—  </a:t>
            </a:r>
            <a:r>
              <a:rPr lang="be-BY" b="1" dirty="0" smtClean="0"/>
              <a:t>точка доступа ищет клиента</a:t>
            </a:r>
            <a:r>
              <a:rPr lang="be-BY" dirty="0" smtClean="0"/>
              <a:t>.</a:t>
            </a:r>
          </a:p>
          <a:p>
            <a:pPr lvl="1"/>
            <a:r>
              <a:rPr lang="ru-RU" sz="2200" dirty="0" smtClean="0"/>
              <a:t>Широковещательные рассылки</a:t>
            </a:r>
          </a:p>
          <a:p>
            <a:pPr lvl="1"/>
            <a:r>
              <a:rPr lang="ru-RU" sz="2200" dirty="0" smtClean="0"/>
              <a:t>Содержат </a:t>
            </a:r>
            <a:r>
              <a:rPr lang="en-US" sz="2200" dirty="0" err="1" smtClean="0"/>
              <a:t>SSID</a:t>
            </a:r>
            <a:endParaRPr lang="ru-RU" sz="2200" dirty="0" smtClean="0"/>
          </a:p>
          <a:p>
            <a:pPr lvl="1"/>
            <a:r>
              <a:rPr lang="ru-RU" sz="2200" dirty="0" smtClean="0"/>
              <a:t>Поддерживаемые стандарты 802.11</a:t>
            </a:r>
          </a:p>
          <a:p>
            <a:pPr lvl="0"/>
            <a:r>
              <a:rPr lang="be-BY" b="1" dirty="0" smtClean="0"/>
              <a:t>Активный режим (Active mode) </a:t>
            </a:r>
            <a:r>
              <a:rPr lang="be-BY" dirty="0" smtClean="0"/>
              <a:t>— </a:t>
            </a:r>
            <a:r>
              <a:rPr lang="be-BY" b="1" dirty="0" smtClean="0"/>
              <a:t>Клиент ищет точку доступа</a:t>
            </a:r>
            <a:r>
              <a:rPr lang="be-BY" dirty="0" smtClean="0"/>
              <a:t>. </a:t>
            </a:r>
          </a:p>
          <a:p>
            <a:pPr lvl="1"/>
            <a:r>
              <a:rPr lang="be-BY" sz="2200" dirty="0" smtClean="0"/>
              <a:t>Беспроводные клиенты должны знать имя SSID. </a:t>
            </a:r>
          </a:p>
          <a:p>
            <a:pPr lvl="1"/>
            <a:r>
              <a:rPr lang="ru-RU" sz="2200" dirty="0"/>
              <a:t>Широковещательные рассылки</a:t>
            </a:r>
          </a:p>
          <a:p>
            <a:pPr lvl="1"/>
            <a:r>
              <a:rPr lang="ru-RU" sz="2200" dirty="0"/>
              <a:t>Содержат </a:t>
            </a:r>
            <a:r>
              <a:rPr lang="en-US" sz="2200" dirty="0" err="1"/>
              <a:t>SSID</a:t>
            </a:r>
            <a:endParaRPr lang="ru-RU" sz="2200" dirty="0"/>
          </a:p>
          <a:p>
            <a:pPr lvl="1"/>
            <a:r>
              <a:rPr lang="ru-RU" sz="2200" dirty="0"/>
              <a:t>Поддерживаемые стандарты 802.11</a:t>
            </a:r>
          </a:p>
          <a:p>
            <a:pPr lvl="1"/>
            <a:r>
              <a:rPr lang="ru-RU" sz="2200" dirty="0"/>
              <a:t>Настройки </a:t>
            </a:r>
            <a:r>
              <a:rPr lang="ru-RU" sz="2200" dirty="0" smtClean="0"/>
              <a:t>безопасности</a:t>
            </a:r>
            <a:endParaRPr lang="ru-RU" sz="2200" dirty="0"/>
          </a:p>
          <a:p>
            <a:pPr lvl="1"/>
            <a:endParaRPr lang="be-BY" sz="2200" dirty="0" smtClean="0"/>
          </a:p>
          <a:p>
            <a:endParaRPr lang="ru-RU" sz="1800" dirty="0"/>
          </a:p>
        </p:txBody>
      </p:sp>
    </p:spTree>
    <p:extLst>
      <p:ext uri="{BB962C8B-B14F-4D97-AF65-F5344CB8AC3E}">
        <p14:creationId xmlns:p14="http://schemas.microsoft.com/office/powerpoint/2010/main" val="1762346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 </a:t>
            </a:r>
            <a:r>
              <a:rPr lang="ru-RU" dirty="0" smtClean="0"/>
              <a:t>Пассивный режим</a:t>
            </a:r>
            <a:endParaRPr lang="ru-RU" dirty="0"/>
          </a:p>
        </p:txBody>
      </p:sp>
      <p:sp>
        <p:nvSpPr>
          <p:cNvPr id="3" name="Содержимое 2"/>
          <p:cNvSpPr>
            <a:spLocks noGrp="1"/>
          </p:cNvSpPr>
          <p:nvPr>
            <p:ph idx="1"/>
          </p:nvPr>
        </p:nvSpPr>
        <p:spPr>
          <a:xfrm>
            <a:off x="174171" y="885371"/>
            <a:ext cx="8795657" cy="5021943"/>
          </a:xfrm>
        </p:spPr>
        <p:txBody>
          <a:bodyPr/>
          <a:lstStyle/>
          <a:p>
            <a:r>
              <a:rPr lang="be-BY" dirty="0" smtClean="0"/>
              <a:t>Точка ищет клиента</a:t>
            </a:r>
          </a:p>
          <a:p>
            <a:endParaRPr lang="be-BY" b="1" dirty="0" smtClean="0"/>
          </a:p>
          <a:p>
            <a:endParaRPr lang="be-BY" b="1" dirty="0" smtClean="0"/>
          </a:p>
          <a:p>
            <a:endParaRPr lang="be-BY" b="1" dirty="0" smtClean="0"/>
          </a:p>
          <a:p>
            <a:endParaRPr lang="be-BY" b="1" dirty="0" smtClean="0"/>
          </a:p>
          <a:p>
            <a:endParaRPr lang="be-BY" b="1" dirty="0" smtClean="0"/>
          </a:p>
          <a:p>
            <a:endParaRPr lang="be-BY" b="1" dirty="0" smtClean="0"/>
          </a:p>
          <a:p>
            <a:endParaRPr lang="be-BY" b="1" dirty="0" smtClean="0"/>
          </a:p>
          <a:p>
            <a:endParaRPr lang="be-BY" b="1" dirty="0" smtClean="0"/>
          </a:p>
          <a:p>
            <a:endParaRPr lang="be-BY" b="1" dirty="0" smtClean="0"/>
          </a:p>
          <a:p>
            <a:endParaRPr lang="be-BY" b="1" dirty="0" smtClean="0"/>
          </a:p>
          <a:p>
            <a:r>
              <a:rPr lang="be-BY" b="1" dirty="0" smtClean="0"/>
              <a:t>Точка доступа ищет клиента</a:t>
            </a:r>
            <a:endParaRPr lang="ru-RU" dirty="0"/>
          </a:p>
        </p:txBody>
      </p:sp>
      <p:pic>
        <p:nvPicPr>
          <p:cNvPr id="7170" name="Picture 2"/>
          <p:cNvPicPr>
            <a:picLocks noChangeAspect="1" noChangeArrowheads="1"/>
          </p:cNvPicPr>
          <p:nvPr/>
        </p:nvPicPr>
        <p:blipFill>
          <a:blip r:embed="rId2" cstate="print"/>
          <a:srcRect/>
          <a:stretch>
            <a:fillRect/>
          </a:stretch>
        </p:blipFill>
        <p:spPr bwMode="auto">
          <a:xfrm>
            <a:off x="3832359" y="796016"/>
            <a:ext cx="5311641" cy="4962897"/>
          </a:xfrm>
          <a:prstGeom prst="rect">
            <a:avLst/>
          </a:prstGeom>
          <a:noFill/>
          <a:ln w="9525">
            <a:noFill/>
            <a:miter lim="800000"/>
            <a:headEnd/>
            <a:tailEnd/>
          </a:ln>
          <a:effectLst/>
        </p:spPr>
      </p:pic>
    </p:spTree>
    <p:extLst>
      <p:ext uri="{BB962C8B-B14F-4D97-AF65-F5344CB8AC3E}">
        <p14:creationId xmlns:p14="http://schemas.microsoft.com/office/powerpoint/2010/main" val="15620285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9700" y="428626"/>
            <a:ext cx="9004300" cy="509587"/>
          </a:xfrm>
        </p:spPr>
        <p:txBody>
          <a:bodyPr/>
          <a:lstStyle/>
          <a:p>
            <a:r>
              <a:rPr lang="ru-RU" sz="2600" dirty="0" smtClean="0"/>
              <a:t>Пассивный режим - сигнальный кадр (</a:t>
            </a:r>
            <a:r>
              <a:rPr lang="en-US" sz="2600" dirty="0" smtClean="0"/>
              <a:t>Beacon Frame</a:t>
            </a:r>
            <a:r>
              <a:rPr lang="ru-RU" sz="2600" dirty="0" smtClean="0"/>
              <a:t>)</a:t>
            </a:r>
            <a:endParaRPr lang="ru-RU" sz="2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938213"/>
            <a:ext cx="3328988" cy="5527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63673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Активный режим</a:t>
            </a:r>
            <a:endParaRPr lang="ru-RU" dirty="0"/>
          </a:p>
        </p:txBody>
      </p:sp>
      <p:sp>
        <p:nvSpPr>
          <p:cNvPr id="3" name="Содержимое 2"/>
          <p:cNvSpPr>
            <a:spLocks noGrp="1"/>
          </p:cNvSpPr>
          <p:nvPr>
            <p:ph idx="1"/>
          </p:nvPr>
        </p:nvSpPr>
        <p:spPr/>
        <p:txBody>
          <a:bodyPr/>
          <a:lstStyle/>
          <a:p>
            <a:r>
              <a:rPr lang="ru-RU" dirty="0" smtClean="0"/>
              <a:t>Клиент ищет точку</a:t>
            </a:r>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ru-RU" dirty="0" smtClean="0"/>
              <a:t>Клиент ищет точку доступа</a:t>
            </a:r>
            <a:endParaRPr lang="ru-RU" dirty="0"/>
          </a:p>
        </p:txBody>
      </p:sp>
      <p:pic>
        <p:nvPicPr>
          <p:cNvPr id="8194" name="Picture 2"/>
          <p:cNvPicPr>
            <a:picLocks noChangeAspect="1" noChangeArrowheads="1"/>
          </p:cNvPicPr>
          <p:nvPr/>
        </p:nvPicPr>
        <p:blipFill>
          <a:blip r:embed="rId2" cstate="print"/>
          <a:srcRect/>
          <a:stretch>
            <a:fillRect/>
          </a:stretch>
        </p:blipFill>
        <p:spPr bwMode="auto">
          <a:xfrm>
            <a:off x="3162300" y="1059543"/>
            <a:ext cx="5800270" cy="4737644"/>
          </a:xfrm>
          <a:prstGeom prst="rect">
            <a:avLst/>
          </a:prstGeom>
          <a:noFill/>
          <a:ln w="9525">
            <a:noFill/>
            <a:miter lim="800000"/>
            <a:headEnd/>
            <a:tailEnd/>
          </a:ln>
          <a:effectLst/>
        </p:spPr>
      </p:pic>
    </p:spTree>
    <p:extLst>
      <p:ext uri="{BB962C8B-B14F-4D97-AF65-F5344CB8AC3E}">
        <p14:creationId xmlns:p14="http://schemas.microsoft.com/office/powerpoint/2010/main" val="1686908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404813"/>
            <a:ext cx="9144000" cy="433387"/>
          </a:xfrm>
        </p:spPr>
        <p:txBody>
          <a:bodyPr/>
          <a:lstStyle/>
          <a:p>
            <a:r>
              <a:rPr lang="ru-RU" sz="2600" dirty="0" smtClean="0"/>
              <a:t>Активный режим – кадры пробного запроса /ответа</a:t>
            </a:r>
            <a:endParaRPr lang="ru-RU" sz="2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1" y="982663"/>
            <a:ext cx="5297488" cy="5750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9942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Аутентификация</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ru-RU" sz="2000" dirty="0" smtClean="0"/>
              <a:t>Станция узнает о поддерживаемых методах аутентификации из кадров обнаружения  или  сигнальных кадров.</a:t>
            </a:r>
          </a:p>
          <a:p>
            <a:r>
              <a:rPr lang="ru-RU" sz="2000" b="1" dirty="0" smtClean="0"/>
              <a:t>Открытая </a:t>
            </a:r>
            <a:r>
              <a:rPr lang="ru-RU" sz="2000" b="1" dirty="0" smtClean="0"/>
              <a:t>аутентификация </a:t>
            </a:r>
            <a:r>
              <a:rPr lang="ru-RU" sz="2000" dirty="0" smtClean="0"/>
              <a:t>— открытая аутентификация обеспечивает подключение к беспроводной сети для любого беспроводного устройства.</a:t>
            </a:r>
          </a:p>
          <a:p>
            <a:r>
              <a:rPr lang="ru-RU" sz="2000" b="1" dirty="0" smtClean="0"/>
              <a:t>Аутентификация согласованного ключа</a:t>
            </a:r>
            <a:r>
              <a:rPr lang="ru-RU" sz="2000" dirty="0" smtClean="0"/>
              <a:t> — эта технология подразумевает использование ключа, предварительно согласованного клиентом и точкой доступа.</a:t>
            </a:r>
            <a:endParaRPr lang="ru-RU" sz="2000" dirty="0"/>
          </a:p>
        </p:txBody>
      </p:sp>
      <p:pic>
        <p:nvPicPr>
          <p:cNvPr id="9218" name="Picture 2"/>
          <p:cNvPicPr>
            <a:picLocks noChangeAspect="1" noChangeArrowheads="1"/>
          </p:cNvPicPr>
          <p:nvPr/>
        </p:nvPicPr>
        <p:blipFill>
          <a:blip r:embed="rId3" cstate="print"/>
          <a:srcRect/>
          <a:stretch>
            <a:fillRect/>
          </a:stretch>
        </p:blipFill>
        <p:spPr bwMode="auto">
          <a:xfrm>
            <a:off x="3791857" y="696687"/>
            <a:ext cx="4860699" cy="3735614"/>
          </a:xfrm>
          <a:prstGeom prst="rect">
            <a:avLst/>
          </a:prstGeom>
          <a:noFill/>
          <a:ln w="9525">
            <a:noFill/>
            <a:miter lim="800000"/>
            <a:headEnd/>
            <a:tailEnd/>
          </a:ln>
          <a:effectLst/>
        </p:spPr>
      </p:pic>
    </p:spTree>
    <p:extLst>
      <p:ext uri="{BB962C8B-B14F-4D97-AF65-F5344CB8AC3E}">
        <p14:creationId xmlns:p14="http://schemas.microsoft.com/office/powerpoint/2010/main" val="24138293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Ассоциация</a:t>
            </a:r>
            <a:endParaRPr lang="ru-RU" dirty="0"/>
          </a:p>
        </p:txBody>
      </p:sp>
      <p:pic>
        <p:nvPicPr>
          <p:cNvPr id="10242" name="Picture 2"/>
          <p:cNvPicPr>
            <a:picLocks noChangeAspect="1" noChangeArrowheads="1"/>
          </p:cNvPicPr>
          <p:nvPr/>
        </p:nvPicPr>
        <p:blipFill>
          <a:blip r:embed="rId2" cstate="print"/>
          <a:srcRect/>
          <a:stretch>
            <a:fillRect/>
          </a:stretch>
        </p:blipFill>
        <p:spPr bwMode="auto">
          <a:xfrm>
            <a:off x="1422400" y="1495424"/>
            <a:ext cx="5704114" cy="4745636"/>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076005"/>
            <a:ext cx="7764463" cy="5315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3675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Ассоциация</a:t>
            </a:r>
            <a:endParaRPr lang="ru-RU" dirty="0"/>
          </a:p>
        </p:txBody>
      </p:sp>
      <p:sp>
        <p:nvSpPr>
          <p:cNvPr id="3" name="Содержимое 2"/>
          <p:cNvSpPr>
            <a:spLocks noGrp="1"/>
          </p:cNvSpPr>
          <p:nvPr>
            <p:ph idx="1"/>
          </p:nvPr>
        </p:nvSpPr>
        <p:spPr/>
        <p:txBody>
          <a:bodyPr/>
          <a:lstStyle/>
          <a:p>
            <a:pPr lvl="0"/>
            <a:endParaRPr lang="be-BY" sz="2000" dirty="0" smtClean="0"/>
          </a:p>
          <a:p>
            <a:pPr lvl="0"/>
            <a:r>
              <a:rPr lang="be-BY" sz="2400" dirty="0" smtClean="0"/>
              <a:t>После аутентификации  беспроводной клиент пересылает кадр запроса ассоциации, который содержит </a:t>
            </a:r>
            <a:r>
              <a:rPr lang="be-BY" sz="2400" b="1" dirty="0" smtClean="0"/>
              <a:t>его MAC-адрес</a:t>
            </a:r>
            <a:r>
              <a:rPr lang="be-BY" sz="2400" dirty="0" smtClean="0"/>
              <a:t>.</a:t>
            </a:r>
            <a:endParaRPr lang="ru-RU" sz="2400" dirty="0" smtClean="0"/>
          </a:p>
          <a:p>
            <a:pPr lvl="0"/>
            <a:r>
              <a:rPr lang="be-BY" sz="2400" dirty="0" smtClean="0"/>
              <a:t>Точка доступа отправляет в ответ отклик по ассоциации, содержащий SSID точки доступа, и </a:t>
            </a:r>
            <a:r>
              <a:rPr lang="be-BY" sz="2400" b="1" dirty="0" smtClean="0"/>
              <a:t>MAC-адрес точки доступа</a:t>
            </a:r>
            <a:r>
              <a:rPr lang="be-BY" sz="2400" dirty="0" smtClean="0"/>
              <a:t>.</a:t>
            </a:r>
            <a:endParaRPr lang="ru-RU" sz="2400" dirty="0" smtClean="0"/>
          </a:p>
          <a:p>
            <a:pPr lvl="0"/>
            <a:r>
              <a:rPr lang="be-BY" sz="2400" dirty="0" smtClean="0"/>
              <a:t>Точка доступа сопоставляет логический порт, известный как </a:t>
            </a:r>
            <a:r>
              <a:rPr lang="be-BY" sz="2400" dirty="0" smtClean="0">
                <a:solidFill>
                  <a:srgbClr val="FF0000"/>
                </a:solidFill>
              </a:rPr>
              <a:t>идентификатор ассоциации (AID) </a:t>
            </a:r>
            <a:r>
              <a:rPr lang="be-BY" sz="2400" dirty="0" smtClean="0"/>
              <a:t>с МАС адресом беспроводного  клиента. </a:t>
            </a:r>
          </a:p>
          <a:p>
            <a:pPr lvl="0"/>
            <a:r>
              <a:rPr lang="be-BY" sz="2400" dirty="0" smtClean="0"/>
              <a:t>Идентификатор AID равнозначен порту коммутатора и позволяет отслеживать кадры, отправляемые беспроводному клиенту для пересылки. </a:t>
            </a:r>
            <a:endParaRPr lang="ru-RU" sz="2400" dirty="0" smtClean="0"/>
          </a:p>
          <a:p>
            <a:endParaRPr lang="ru-RU" sz="20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Безопасность</a:t>
            </a:r>
            <a:endParaRPr lang="ru-RU" dirty="0"/>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1122363"/>
            <a:ext cx="9163050" cy="517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174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Диапазон частот 3Ггц – 300Ггц</a:t>
            </a:r>
            <a:endParaRPr lang="ru-RU" dirty="0"/>
          </a:p>
        </p:txBody>
      </p:sp>
      <p:pic>
        <p:nvPicPr>
          <p:cNvPr id="3074" name="Picture 2"/>
          <p:cNvPicPr>
            <a:picLocks noChangeAspect="1" noChangeArrowheads="1"/>
          </p:cNvPicPr>
          <p:nvPr/>
        </p:nvPicPr>
        <p:blipFill>
          <a:blip r:embed="rId2" cstate="print"/>
          <a:srcRect/>
          <a:stretch>
            <a:fillRect/>
          </a:stretch>
        </p:blipFill>
        <p:spPr bwMode="auto">
          <a:xfrm>
            <a:off x="522513" y="1001486"/>
            <a:ext cx="8273143" cy="5479408"/>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smtClean="0"/>
          </a:p>
          <a:p>
            <a:endParaRPr lang="ru-RU" dirty="0"/>
          </a:p>
          <a:p>
            <a:endParaRPr lang="ru-RU" dirty="0" smtClean="0"/>
          </a:p>
          <a:p>
            <a:endParaRPr lang="ru-RU" dirty="0"/>
          </a:p>
          <a:p>
            <a:endParaRPr lang="ru-RU" dirty="0" smtClean="0"/>
          </a:p>
          <a:p>
            <a:endParaRPr lang="ru-RU" dirty="0"/>
          </a:p>
          <a:p>
            <a:endParaRPr lang="ru-RU" dirty="0" smtClean="0"/>
          </a:p>
          <a:p>
            <a:endParaRPr lang="ru-RU" dirty="0"/>
          </a:p>
          <a:p>
            <a:r>
              <a:rPr lang="en-US" sz="1800" dirty="0" err="1" smtClean="0"/>
              <a:t>WPA</a:t>
            </a:r>
            <a:r>
              <a:rPr lang="en-US" sz="1800" dirty="0" smtClean="0"/>
              <a:t> </a:t>
            </a:r>
            <a:r>
              <a:rPr lang="ru-RU" sz="1800" dirty="0"/>
              <a:t>(</a:t>
            </a:r>
            <a:r>
              <a:rPr lang="en-US" sz="1800" dirty="0"/>
              <a:t>WI-FI </a:t>
            </a:r>
            <a:r>
              <a:rPr lang="en-US" sz="1800" dirty="0" err="1"/>
              <a:t>Protecred</a:t>
            </a:r>
            <a:r>
              <a:rPr lang="en-US" sz="1800" dirty="0"/>
              <a:t> Access</a:t>
            </a:r>
            <a:r>
              <a:rPr lang="ru-RU" sz="1800" dirty="0"/>
              <a:t>)п</a:t>
            </a:r>
            <a:r>
              <a:rPr lang="ru-RU" sz="1800" u="dbl" dirty="0">
                <a:uFill>
                  <a:solidFill>
                    <a:schemeClr val="bg1"/>
                  </a:solidFill>
                </a:uFill>
              </a:rPr>
              <a:t>одразделяется на 2 подвида:</a:t>
            </a:r>
            <a:endParaRPr lang="ru-RU" sz="1800" dirty="0">
              <a:uFill>
                <a:solidFill>
                  <a:schemeClr val="bg1"/>
                </a:solidFill>
              </a:uFill>
            </a:endParaRPr>
          </a:p>
          <a:p>
            <a:pPr lvl="1"/>
            <a:r>
              <a:rPr lang="en-US" sz="1800" b="1" u="dbl" dirty="0" err="1">
                <a:uFill>
                  <a:solidFill>
                    <a:schemeClr val="bg1"/>
                  </a:solidFill>
                </a:uFill>
              </a:rPr>
              <a:t>WPA</a:t>
            </a:r>
            <a:r>
              <a:rPr lang="ru-RU" sz="1800" b="1" u="dbl" dirty="0">
                <a:uFill>
                  <a:solidFill>
                    <a:schemeClr val="bg1"/>
                  </a:solidFill>
                </a:uFill>
              </a:rPr>
              <a:t>2</a:t>
            </a:r>
            <a:r>
              <a:rPr lang="en-US" sz="1800" b="1" u="dbl" dirty="0">
                <a:uFill>
                  <a:solidFill>
                    <a:schemeClr val="bg1"/>
                  </a:solidFill>
                </a:uFill>
              </a:rPr>
              <a:t>-Personal (-Personal Key </a:t>
            </a:r>
            <a:r>
              <a:rPr lang="ru-RU" sz="1800" b="1" u="dbl" dirty="0">
                <a:uFill>
                  <a:solidFill>
                    <a:schemeClr val="bg1"/>
                  </a:solidFill>
                </a:uFill>
              </a:rPr>
              <a:t>или</a:t>
            </a:r>
            <a:r>
              <a:rPr lang="en-US" sz="1800" b="1" u="dbl" dirty="0">
                <a:uFill>
                  <a:solidFill>
                    <a:schemeClr val="bg1"/>
                  </a:solidFill>
                </a:uFill>
              </a:rPr>
              <a:t> -</a:t>
            </a:r>
            <a:r>
              <a:rPr lang="en-US" sz="1800" b="1" u="dbl" dirty="0" err="1">
                <a:uFill>
                  <a:solidFill>
                    <a:schemeClr val="bg1"/>
                  </a:solidFill>
                </a:uFill>
              </a:rPr>
              <a:t>PSK</a:t>
            </a:r>
            <a:r>
              <a:rPr lang="en-US" sz="1800" b="1" u="dbl" dirty="0">
                <a:uFill>
                  <a:solidFill>
                    <a:schemeClr val="bg1"/>
                  </a:solidFill>
                </a:uFill>
              </a:rPr>
              <a:t>)</a:t>
            </a:r>
            <a:r>
              <a:rPr lang="ru-RU" sz="1800" b="1" u="dbl" dirty="0">
                <a:uFill>
                  <a:solidFill>
                    <a:schemeClr val="bg1"/>
                  </a:solidFill>
                </a:uFill>
              </a:rPr>
              <a:t> </a:t>
            </a:r>
            <a:r>
              <a:rPr lang="ru-RU" sz="1800" u="dbl" dirty="0">
                <a:uFill>
                  <a:solidFill>
                    <a:schemeClr val="bg1"/>
                  </a:solidFill>
                </a:uFill>
              </a:rPr>
              <a:t>для небольших </a:t>
            </a:r>
            <a:r>
              <a:rPr lang="ru-RU" sz="1800" u="dbl" dirty="0" smtClean="0">
                <a:uFill>
                  <a:solidFill>
                    <a:schemeClr val="bg1"/>
                  </a:solidFill>
                </a:uFill>
              </a:rPr>
              <a:t>сетей,  аутентификация на основе предварительно установленных ключей.</a:t>
            </a:r>
            <a:endParaRPr lang="ru-RU" sz="1800" dirty="0">
              <a:uFill>
                <a:solidFill>
                  <a:schemeClr val="bg1"/>
                </a:solidFill>
              </a:uFill>
            </a:endParaRPr>
          </a:p>
          <a:p>
            <a:pPr lvl="1"/>
            <a:r>
              <a:rPr lang="ru-RU" sz="1800" b="1" u="dbl" dirty="0" err="1" smtClean="0">
                <a:uFill>
                  <a:solidFill>
                    <a:schemeClr val="bg1"/>
                  </a:solidFill>
                </a:uFill>
              </a:rPr>
              <a:t>WPA2-Enterprise</a:t>
            </a:r>
            <a:r>
              <a:rPr lang="ru-RU" sz="1800" b="1" u="dbl" dirty="0" smtClean="0">
                <a:uFill>
                  <a:solidFill>
                    <a:schemeClr val="bg1"/>
                  </a:solidFill>
                </a:uFill>
              </a:rPr>
              <a:t> (</a:t>
            </a:r>
            <a:r>
              <a:rPr lang="ru-RU" sz="1800" b="1" u="dbl" dirty="0" err="1" smtClean="0">
                <a:uFill>
                  <a:solidFill>
                    <a:schemeClr val="bg1"/>
                  </a:solidFill>
                </a:uFill>
              </a:rPr>
              <a:t>802.1Х</a:t>
            </a:r>
            <a:r>
              <a:rPr lang="ru-RU" sz="1800" b="1" u="dbl" dirty="0" smtClean="0">
                <a:uFill>
                  <a:solidFill>
                    <a:schemeClr val="bg1"/>
                  </a:solidFill>
                </a:uFill>
              </a:rPr>
              <a:t>). </a:t>
            </a:r>
            <a:r>
              <a:rPr lang="ru-RU" sz="1800" u="dbl" dirty="0">
                <a:uFill>
                  <a:solidFill>
                    <a:schemeClr val="bg1"/>
                  </a:solidFill>
                </a:uFill>
              </a:rPr>
              <a:t>Для </a:t>
            </a:r>
            <a:r>
              <a:rPr lang="ru-RU" sz="1800" u="dbl" dirty="0" smtClean="0">
                <a:uFill>
                  <a:solidFill>
                    <a:schemeClr val="bg1"/>
                  </a:solidFill>
                </a:uFill>
              </a:rPr>
              <a:t>аутентификации  используется  </a:t>
            </a:r>
            <a:r>
              <a:rPr lang="ru-RU" sz="1800" u="dbl" dirty="0">
                <a:uFill>
                  <a:solidFill>
                    <a:schemeClr val="bg1"/>
                  </a:solidFill>
                </a:uFill>
              </a:rPr>
              <a:t>сервер  удаленной аутентификации  пользователей </a:t>
            </a:r>
            <a:r>
              <a:rPr lang="ru-RU" sz="1800" u="dbl" dirty="0" smtClean="0">
                <a:uFill>
                  <a:solidFill>
                    <a:schemeClr val="bg1"/>
                  </a:solidFill>
                </a:uFill>
              </a:rPr>
              <a:t>– </a:t>
            </a:r>
            <a:r>
              <a:rPr lang="ru-RU" sz="1800" u="dbl" dirty="0" err="1" smtClean="0">
                <a:uFill>
                  <a:solidFill>
                    <a:schemeClr val="bg1"/>
                  </a:solidFill>
                </a:uFill>
              </a:rPr>
              <a:t>Radius</a:t>
            </a:r>
            <a:r>
              <a:rPr lang="ru-RU" sz="1800" u="dbl" dirty="0" smtClean="0">
                <a:uFill>
                  <a:solidFill>
                    <a:schemeClr val="bg1"/>
                  </a:solidFill>
                </a:uFill>
              </a:rPr>
              <a:t> (</a:t>
            </a:r>
            <a:r>
              <a:rPr lang="ru-RU" sz="1800" i="1" dirty="0" err="1"/>
              <a:t>Remote</a:t>
            </a:r>
            <a:r>
              <a:rPr lang="ru-RU" sz="1800" i="1" dirty="0"/>
              <a:t> </a:t>
            </a:r>
            <a:r>
              <a:rPr lang="ru-RU" sz="1800" i="1" dirty="0" err="1"/>
              <a:t>Authentication</a:t>
            </a:r>
            <a:r>
              <a:rPr lang="ru-RU" sz="1800" i="1" dirty="0"/>
              <a:t> </a:t>
            </a:r>
            <a:r>
              <a:rPr lang="ru-RU" sz="1800" i="1" dirty="0" err="1"/>
              <a:t>in</a:t>
            </a:r>
            <a:r>
              <a:rPr lang="ru-RU" sz="1800" i="1" dirty="0"/>
              <a:t> </a:t>
            </a:r>
            <a:r>
              <a:rPr lang="ru-RU" sz="1800" i="1" dirty="0" err="1"/>
              <a:t>Dial-In</a:t>
            </a:r>
            <a:r>
              <a:rPr lang="ru-RU" sz="1800" i="1" dirty="0"/>
              <a:t> </a:t>
            </a:r>
            <a:r>
              <a:rPr lang="ru-RU" sz="1800" i="1" dirty="0" err="1"/>
              <a:t>User</a:t>
            </a:r>
            <a:r>
              <a:rPr lang="ru-RU" sz="1800" i="1" dirty="0"/>
              <a:t> </a:t>
            </a:r>
            <a:r>
              <a:rPr lang="ru-RU" sz="1800" i="1" dirty="0" err="1"/>
              <a:t>Service</a:t>
            </a:r>
            <a:r>
              <a:rPr lang="ru-RU" sz="1800" dirty="0"/>
              <a:t>) </a:t>
            </a:r>
            <a:r>
              <a:rPr lang="ru-RU" sz="1400" dirty="0"/>
              <a:t>— протокол </a:t>
            </a:r>
            <a:r>
              <a:rPr lang="ru-RU" sz="1400" dirty="0" smtClean="0"/>
              <a:t>обеспечивающий централизованное управление аутентификацией, авторизацией и </a:t>
            </a:r>
            <a:r>
              <a:rPr lang="ru-RU" sz="1400" dirty="0"/>
              <a:t>сбора сведений об использованных </a:t>
            </a:r>
            <a:r>
              <a:rPr lang="ru-RU" sz="1400" dirty="0" smtClean="0"/>
              <a:t>ресурсах </a:t>
            </a:r>
            <a:r>
              <a:rPr lang="ru-RU" sz="1400" u="dbl" dirty="0" smtClean="0">
                <a:uFill>
                  <a:solidFill>
                    <a:schemeClr val="bg1"/>
                  </a:solidFill>
                </a:uFill>
              </a:rPr>
              <a:t>).</a:t>
            </a:r>
            <a:endParaRPr lang="ru-RU" sz="1400" u="dbl" dirty="0">
              <a:uFill>
                <a:solidFill>
                  <a:schemeClr val="bg1"/>
                </a:solidFill>
              </a:uFill>
            </a:endParaRPr>
          </a:p>
          <a:p>
            <a:pPr lvl="1"/>
            <a:r>
              <a:rPr lang="en-US" sz="1800" u="dbl" dirty="0" err="1">
                <a:solidFill>
                  <a:srgbClr val="FF0000"/>
                </a:solidFill>
                <a:uFill>
                  <a:solidFill>
                    <a:schemeClr val="bg1"/>
                  </a:solidFill>
                </a:uFill>
              </a:rPr>
              <a:t>WPA3</a:t>
            </a:r>
            <a:r>
              <a:rPr lang="en-US" sz="1800" u="dbl" dirty="0">
                <a:solidFill>
                  <a:srgbClr val="FF0000"/>
                </a:solidFill>
                <a:uFill>
                  <a:solidFill>
                    <a:schemeClr val="bg1"/>
                  </a:solidFill>
                </a:uFill>
              </a:rPr>
              <a:t> (2018</a:t>
            </a:r>
            <a:r>
              <a:rPr lang="ru-RU" sz="1800" u="dbl" dirty="0">
                <a:solidFill>
                  <a:srgbClr val="FF0000"/>
                </a:solidFill>
                <a:uFill>
                  <a:solidFill>
                    <a:schemeClr val="bg1"/>
                  </a:solidFill>
                </a:uFill>
              </a:rPr>
              <a:t>год</a:t>
            </a:r>
            <a:r>
              <a:rPr lang="en-US" sz="1800" u="dbl" dirty="0">
                <a:solidFill>
                  <a:srgbClr val="FF0000"/>
                </a:solidFill>
                <a:uFill>
                  <a:solidFill>
                    <a:schemeClr val="bg1"/>
                  </a:solidFill>
                </a:uFill>
              </a:rPr>
              <a:t>)</a:t>
            </a:r>
            <a:endParaRPr lang="ru-RU" sz="1800" u="dbl" dirty="0">
              <a:solidFill>
                <a:srgbClr val="FF0000"/>
              </a:solidFill>
              <a:uFill>
                <a:solidFill>
                  <a:schemeClr val="bg1"/>
                </a:solidFill>
              </a:uFill>
            </a:endParaRPr>
          </a:p>
          <a:p>
            <a:endParaRPr lang="ru-RU"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476375"/>
            <a:ext cx="91630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1604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Иерархия ключей</a:t>
            </a:r>
            <a:endParaRPr lang="ru-RU"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700" y="1634893"/>
            <a:ext cx="6578600" cy="4653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2994" y="6362700"/>
            <a:ext cx="4282006" cy="424732"/>
          </a:xfrm>
          <a:prstGeom prst="rect">
            <a:avLst/>
          </a:prstGeom>
          <a:noFill/>
        </p:spPr>
        <p:txBody>
          <a:bodyPr wrap="none" rtlCol="0">
            <a:spAutoFit/>
          </a:bodyPr>
          <a:lstStyle/>
          <a:p>
            <a:r>
              <a:rPr lang="en-US" dirty="0" err="1" smtClean="0">
                <a:latin typeface="Calibri" panose="020F0502020204030204" pitchFamily="34" charset="0"/>
                <a:cs typeface="Calibri" panose="020F0502020204030204" pitchFamily="34" charset="0"/>
              </a:rPr>
              <a:t>PTK</a:t>
            </a:r>
            <a:r>
              <a:rPr lang="en-US" dirty="0" smtClean="0">
                <a:latin typeface="Calibri" panose="020F0502020204030204" pitchFamily="34" charset="0"/>
                <a:cs typeface="Calibri" panose="020F0502020204030204" pitchFamily="34" charset="0"/>
              </a:rPr>
              <a:t> – </a:t>
            </a:r>
            <a:r>
              <a:rPr lang="ru-RU" dirty="0" smtClean="0">
                <a:latin typeface="Calibri" panose="020F0502020204030204" pitchFamily="34" charset="0"/>
                <a:cs typeface="Calibri" panose="020F0502020204030204" pitchFamily="34" charset="0"/>
              </a:rPr>
              <a:t>временный парный ключ</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82846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Четырехэтапное рукопожатие</a:t>
            </a:r>
            <a:endParaRPr lang="ru-RU"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1" y="1763713"/>
            <a:ext cx="6345238" cy="442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85421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Планирование беспроводной сети</a:t>
            </a:r>
            <a:endParaRPr lang="ru-RU" dirty="0"/>
          </a:p>
        </p:txBody>
      </p:sp>
      <p:sp>
        <p:nvSpPr>
          <p:cNvPr id="3" name="Содержимое 2"/>
          <p:cNvSpPr>
            <a:spLocks noGrp="1"/>
          </p:cNvSpPr>
          <p:nvPr>
            <p:ph idx="1"/>
          </p:nvPr>
        </p:nvSpPr>
        <p:spPr/>
        <p:txBody>
          <a:bodyPr/>
          <a:lstStyle/>
          <a:p>
            <a:r>
              <a:rPr lang="ru-RU" dirty="0" smtClean="0"/>
              <a:t>Оценка количества точек доступа </a:t>
            </a:r>
          </a:p>
          <a:p>
            <a:pPr lvl="1"/>
            <a:r>
              <a:rPr lang="ru-RU" sz="2400" dirty="0" smtClean="0"/>
              <a:t>1. В зависимости от количества пользователей:</a:t>
            </a:r>
          </a:p>
          <a:p>
            <a:pPr marL="1252479" lvl="2" indent="-342900">
              <a:buFont typeface="Wingdings" panose="05000000000000000000" pitchFamily="2" charset="2"/>
              <a:buChar char="Ø"/>
            </a:pPr>
            <a:r>
              <a:rPr lang="ru-RU" dirty="0" smtClean="0"/>
              <a:t>одна точка доступа на 20 пользователей  без шифрования</a:t>
            </a:r>
          </a:p>
          <a:p>
            <a:pPr marL="1252479" lvl="2" indent="-342900">
              <a:buFont typeface="Wingdings" panose="05000000000000000000" pitchFamily="2" charset="2"/>
              <a:buChar char="Ø"/>
            </a:pPr>
            <a:r>
              <a:rPr lang="ru-RU" dirty="0"/>
              <a:t>о</a:t>
            </a:r>
            <a:r>
              <a:rPr lang="ru-RU" dirty="0" smtClean="0"/>
              <a:t>дна на 15  пользователей с шифрованием</a:t>
            </a:r>
          </a:p>
          <a:p>
            <a:pPr marL="360000" lvl="1" indent="0">
              <a:buNone/>
            </a:pPr>
            <a:endParaRPr lang="ru-RU" dirty="0" smtClean="0"/>
          </a:p>
          <a:p>
            <a:pPr marL="360000" lvl="1" indent="0">
              <a:buNone/>
            </a:pPr>
            <a:r>
              <a:rPr lang="ru-RU" sz="2500" dirty="0" smtClean="0"/>
              <a:t>    </a:t>
            </a:r>
            <a:r>
              <a:rPr lang="ru-RU" sz="2400" dirty="0" smtClean="0"/>
              <a:t>2. В зависимости от уровня  затухания  от точки доступа    </a:t>
            </a:r>
          </a:p>
          <a:p>
            <a:pPr marL="360000" lvl="1" indent="0">
              <a:buNone/>
            </a:pPr>
            <a:r>
              <a:rPr lang="ru-RU" sz="2400" dirty="0"/>
              <a:t> </a:t>
            </a:r>
            <a:r>
              <a:rPr lang="ru-RU" sz="2400" dirty="0" smtClean="0"/>
              <a:t>        сигнала в зоне  покрытия</a:t>
            </a:r>
          </a:p>
          <a:p>
            <a:pPr marL="1252479" lvl="2" indent="-342900">
              <a:lnSpc>
                <a:spcPct val="100000"/>
              </a:lnSpc>
              <a:spcBef>
                <a:spcPts val="0"/>
              </a:spcBef>
              <a:buFont typeface="Wingdings" panose="05000000000000000000" pitchFamily="2" charset="2"/>
              <a:buChar char="Ø"/>
            </a:pPr>
            <a:r>
              <a:rPr lang="ru-RU" dirty="0" smtClean="0">
                <a:latin typeface="Calibri" panose="020F0502020204030204" pitchFamily="34" charset="0"/>
                <a:cs typeface="Calibri" panose="020F0502020204030204" pitchFamily="34" charset="0"/>
              </a:rPr>
              <a:t>Отличные </a:t>
            </a:r>
            <a:r>
              <a:rPr lang="ru-RU" dirty="0">
                <a:latin typeface="Calibri" panose="020F0502020204030204" pitchFamily="34" charset="0"/>
                <a:cs typeface="Calibri" panose="020F0502020204030204" pitchFamily="34" charset="0"/>
              </a:rPr>
              <a:t>показатели: от -35 до -50 </a:t>
            </a:r>
            <a:r>
              <a:rPr lang="ru-RU" dirty="0" err="1">
                <a:latin typeface="Calibri" panose="020F0502020204030204" pitchFamily="34" charset="0"/>
                <a:cs typeface="Calibri" panose="020F0502020204030204" pitchFamily="34" charset="0"/>
              </a:rPr>
              <a:t>дБм</a:t>
            </a:r>
            <a:endParaRPr lang="ru-RU" dirty="0">
              <a:latin typeface="Calibri" panose="020F0502020204030204" pitchFamily="34" charset="0"/>
              <a:cs typeface="Calibri" panose="020F0502020204030204" pitchFamily="34" charset="0"/>
            </a:endParaRPr>
          </a:p>
          <a:p>
            <a:pPr marL="1252479" lvl="2" indent="-342900">
              <a:lnSpc>
                <a:spcPct val="100000"/>
              </a:lnSpc>
              <a:spcBef>
                <a:spcPts val="0"/>
              </a:spcBef>
              <a:buFont typeface="Wingdings" panose="05000000000000000000" pitchFamily="2" charset="2"/>
              <a:buChar char="Ø"/>
            </a:pPr>
            <a:r>
              <a:rPr lang="ru-RU" dirty="0" smtClean="0">
                <a:latin typeface="Calibri" panose="020F0502020204030204" pitchFamily="34" charset="0"/>
                <a:cs typeface="Calibri" panose="020F0502020204030204" pitchFamily="34" charset="0"/>
              </a:rPr>
              <a:t>Хорошие </a:t>
            </a:r>
            <a:r>
              <a:rPr lang="ru-RU" dirty="0">
                <a:latin typeface="Calibri" panose="020F0502020204030204" pitchFamily="34" charset="0"/>
                <a:cs typeface="Calibri" panose="020F0502020204030204" pitchFamily="34" charset="0"/>
              </a:rPr>
              <a:t>показатели: от -50 до -65 </a:t>
            </a:r>
            <a:r>
              <a:rPr lang="ru-RU" dirty="0" err="1">
                <a:latin typeface="Calibri" panose="020F0502020204030204" pitchFamily="34" charset="0"/>
                <a:cs typeface="Calibri" panose="020F0502020204030204" pitchFamily="34" charset="0"/>
              </a:rPr>
              <a:t>дБм</a:t>
            </a:r>
            <a:endParaRPr lang="ru-RU" dirty="0">
              <a:latin typeface="Calibri" panose="020F0502020204030204" pitchFamily="34" charset="0"/>
              <a:cs typeface="Calibri" panose="020F0502020204030204" pitchFamily="34" charset="0"/>
            </a:endParaRPr>
          </a:p>
          <a:p>
            <a:pPr marL="1252479" lvl="2" indent="-342900">
              <a:lnSpc>
                <a:spcPct val="100000"/>
              </a:lnSpc>
              <a:spcBef>
                <a:spcPts val="0"/>
              </a:spcBef>
              <a:buFont typeface="Wingdings" panose="05000000000000000000" pitchFamily="2" charset="2"/>
              <a:buChar char="Ø"/>
            </a:pPr>
            <a:r>
              <a:rPr lang="ru-RU" dirty="0" smtClean="0">
                <a:latin typeface="Calibri" panose="020F0502020204030204" pitchFamily="34" charset="0"/>
                <a:cs typeface="Calibri" panose="020F0502020204030204" pitchFamily="34" charset="0"/>
              </a:rPr>
              <a:t>Удовлетворительные </a:t>
            </a:r>
            <a:r>
              <a:rPr lang="ru-RU" dirty="0">
                <a:latin typeface="Calibri" panose="020F0502020204030204" pitchFamily="34" charset="0"/>
                <a:cs typeface="Calibri" panose="020F0502020204030204" pitchFamily="34" charset="0"/>
              </a:rPr>
              <a:t>показатели: от -65 до -75 </a:t>
            </a:r>
            <a:r>
              <a:rPr lang="ru-RU" dirty="0" err="1">
                <a:latin typeface="Calibri" panose="020F0502020204030204" pitchFamily="34" charset="0"/>
                <a:cs typeface="Calibri" panose="020F0502020204030204" pitchFamily="34" charset="0"/>
              </a:rPr>
              <a:t>дБм</a:t>
            </a:r>
            <a:endParaRPr lang="ru-RU" dirty="0">
              <a:latin typeface="Calibri" panose="020F0502020204030204" pitchFamily="34" charset="0"/>
              <a:cs typeface="Calibri" panose="020F0502020204030204" pitchFamily="34" charset="0"/>
            </a:endParaRPr>
          </a:p>
          <a:p>
            <a:pPr marL="1252479" lvl="2" indent="-342900">
              <a:lnSpc>
                <a:spcPct val="100000"/>
              </a:lnSpc>
              <a:spcBef>
                <a:spcPts val="0"/>
              </a:spcBef>
              <a:buFont typeface="Wingdings" panose="05000000000000000000" pitchFamily="2" charset="2"/>
              <a:buChar char="Ø"/>
            </a:pPr>
            <a:r>
              <a:rPr lang="ru-RU" dirty="0" smtClean="0">
                <a:latin typeface="Calibri" panose="020F0502020204030204" pitchFamily="34" charset="0"/>
                <a:cs typeface="Calibri" panose="020F0502020204030204" pitchFamily="34" charset="0"/>
              </a:rPr>
              <a:t>Плохие </a:t>
            </a:r>
            <a:r>
              <a:rPr lang="ru-RU" dirty="0">
                <a:latin typeface="Calibri" panose="020F0502020204030204" pitchFamily="34" charset="0"/>
                <a:cs typeface="Calibri" panose="020F0502020204030204" pitchFamily="34" charset="0"/>
              </a:rPr>
              <a:t>показатели: от -75 до -85 </a:t>
            </a:r>
            <a:r>
              <a:rPr lang="ru-RU" dirty="0" err="1">
                <a:latin typeface="Calibri" panose="020F0502020204030204" pitchFamily="34" charset="0"/>
                <a:cs typeface="Calibri" panose="020F0502020204030204" pitchFamily="34" charset="0"/>
              </a:rPr>
              <a:t>дБм</a:t>
            </a:r>
            <a:endParaRPr lang="ru-RU" dirty="0">
              <a:latin typeface="Calibri" panose="020F0502020204030204" pitchFamily="34" charset="0"/>
              <a:cs typeface="Calibri" panose="020F0502020204030204" pitchFamily="34" charset="0"/>
            </a:endParaRPr>
          </a:p>
          <a:p>
            <a:pPr marL="1252479" lvl="2" indent="-342900">
              <a:lnSpc>
                <a:spcPct val="100000"/>
              </a:lnSpc>
              <a:spcBef>
                <a:spcPts val="0"/>
              </a:spcBef>
              <a:buFont typeface="Wingdings" panose="05000000000000000000" pitchFamily="2" charset="2"/>
              <a:buChar char="Ø"/>
            </a:pPr>
            <a:r>
              <a:rPr lang="ru-RU" dirty="0" smtClean="0">
                <a:latin typeface="Calibri" panose="020F0502020204030204" pitchFamily="34" charset="0"/>
                <a:cs typeface="Calibri" panose="020F0502020204030204" pitchFamily="34" charset="0"/>
              </a:rPr>
              <a:t>Неприемлемые </a:t>
            </a:r>
            <a:r>
              <a:rPr lang="ru-RU" dirty="0">
                <a:latin typeface="Calibri" panose="020F0502020204030204" pitchFamily="34" charset="0"/>
                <a:cs typeface="Calibri" panose="020F0502020204030204" pitchFamily="34" charset="0"/>
              </a:rPr>
              <a:t>значения: от -85 до -100 </a:t>
            </a:r>
            <a:r>
              <a:rPr lang="ru-RU" dirty="0" err="1">
                <a:latin typeface="Calibri" panose="020F0502020204030204" pitchFamily="34" charset="0"/>
                <a:cs typeface="Calibri" panose="020F0502020204030204" pitchFamily="34" charset="0"/>
              </a:rPr>
              <a:t>дБм</a:t>
            </a:r>
            <a:r>
              <a:rPr lang="ru-RU" dirty="0">
                <a:latin typeface="Calibri" panose="020F0502020204030204" pitchFamily="34" charset="0"/>
                <a:cs typeface="Calibri" panose="020F0502020204030204" pitchFamily="34" charset="0"/>
              </a:rPr>
              <a:t> </a:t>
            </a:r>
            <a:r>
              <a:rPr lang="ru-RU" dirty="0" smtClean="0">
                <a:latin typeface="Calibri" panose="020F0502020204030204" pitchFamily="34" charset="0"/>
                <a:cs typeface="Calibri" panose="020F0502020204030204" pitchFamily="34" charset="0"/>
              </a:rPr>
              <a:t>не хуж</a:t>
            </a:r>
            <a:r>
              <a:rPr lang="ru-RU" dirty="0" smtClean="0"/>
              <a:t>е </a:t>
            </a:r>
          </a:p>
          <a:p>
            <a:pPr lvl="1"/>
            <a:endParaRPr lang="ru-RU" dirty="0" smtClean="0"/>
          </a:p>
          <a:p>
            <a:pPr marL="360000" lvl="1" indent="0">
              <a:buNone/>
            </a:pPr>
            <a:r>
              <a:rPr lang="ru-RU" sz="2500" dirty="0" smtClean="0"/>
              <a:t>    </a:t>
            </a:r>
            <a:r>
              <a:rPr lang="ru-RU" sz="2400" dirty="0" smtClean="0"/>
              <a:t>3. Обеспечение требований по скорости</a:t>
            </a:r>
            <a:r>
              <a:rPr lang="ru-RU" sz="2500" dirty="0" smtClean="0"/>
              <a:t/>
            </a:r>
            <a:br>
              <a:rPr lang="ru-RU" sz="2500" dirty="0" smtClean="0"/>
            </a:br>
            <a:endParaRPr lang="ru-RU" sz="2500" dirty="0" smtClean="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Размещение точек доступа</a:t>
            </a:r>
            <a:endParaRPr lang="ru-RU" dirty="0"/>
          </a:p>
        </p:txBody>
      </p:sp>
      <p:sp>
        <p:nvSpPr>
          <p:cNvPr id="5" name="Объект 4"/>
          <p:cNvSpPr>
            <a:spLocks noGrp="1"/>
          </p:cNvSpPr>
          <p:nvPr>
            <p:ph idx="1"/>
          </p:nvPr>
        </p:nvSpPr>
        <p:spPr/>
        <p:txBody>
          <a:bodyPr/>
          <a:lstStyle/>
          <a:p>
            <a:r>
              <a:rPr lang="ru-RU" dirty="0" smtClean="0"/>
              <a:t>Расчет количества точек с помощью </a:t>
            </a:r>
            <a:r>
              <a:rPr lang="en-US" dirty="0" smtClean="0"/>
              <a:t>D-Link </a:t>
            </a:r>
            <a:r>
              <a:rPr lang="en-US" dirty="0" smtClean="0">
                <a:solidFill>
                  <a:srgbClr val="FF0000"/>
                </a:solidFill>
              </a:rPr>
              <a:t>WI-FI Planner Pro</a:t>
            </a:r>
          </a:p>
          <a:p>
            <a:pPr lvl="1"/>
            <a:r>
              <a:rPr lang="ru-RU" dirty="0" smtClean="0"/>
              <a:t>Пять точек </a:t>
            </a:r>
            <a:r>
              <a:rPr lang="en-US" dirty="0" smtClean="0"/>
              <a:t>DAP </a:t>
            </a:r>
            <a:r>
              <a:rPr lang="ru-RU" dirty="0" smtClean="0"/>
              <a:t>2360 </a:t>
            </a:r>
            <a:endParaRPr lang="ru-RU"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801" y="1819277"/>
            <a:ext cx="8750300" cy="2409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1" y="4295706"/>
            <a:ext cx="8966199" cy="2562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7408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Размещение точек доступа</a:t>
            </a:r>
            <a:endParaRPr lang="ru-RU" dirty="0"/>
          </a:p>
        </p:txBody>
      </p:sp>
      <p:sp>
        <p:nvSpPr>
          <p:cNvPr id="3" name="Содержимое 2"/>
          <p:cNvSpPr>
            <a:spLocks noGrp="1"/>
          </p:cNvSpPr>
          <p:nvPr>
            <p:ph idx="1"/>
          </p:nvPr>
        </p:nvSpPr>
        <p:spPr/>
        <p:txBody>
          <a:bodyPr/>
          <a:lstStyle/>
          <a:p>
            <a:pPr marL="0" indent="0">
              <a:buNone/>
            </a:pPr>
            <a:endParaRPr lang="ru-RU" dirty="0" smtClean="0"/>
          </a:p>
          <a:p>
            <a:r>
              <a:rPr lang="ru-RU" sz="2400" dirty="0" smtClean="0"/>
              <a:t>точки доступа следует размещать выше физических препятствий;</a:t>
            </a:r>
          </a:p>
          <a:p>
            <a:r>
              <a:rPr lang="ru-RU" sz="2400" dirty="0" smtClean="0"/>
              <a:t>по возможности размещать точки доступа вертикально рядом с потолком в центре каждой зоны;</a:t>
            </a:r>
          </a:p>
          <a:p>
            <a:pPr marL="252000" lvl="1" indent="-252000">
              <a:lnSpc>
                <a:spcPct val="85000"/>
              </a:lnSpc>
              <a:spcBef>
                <a:spcPts val="900"/>
              </a:spcBef>
              <a:spcAft>
                <a:spcPts val="0"/>
              </a:spcAft>
              <a:buFont typeface="Wingdings" pitchFamily="2" charset="2"/>
              <a:buChar char="§"/>
            </a:pPr>
            <a:r>
              <a:rPr lang="ru-RU" sz="2400" dirty="0" smtClean="0"/>
              <a:t>размещать </a:t>
            </a:r>
            <a:r>
              <a:rPr lang="ru-RU" sz="2400" dirty="0" err="1"/>
              <a:t>AP</a:t>
            </a:r>
            <a:r>
              <a:rPr lang="ru-RU" sz="2400" dirty="0"/>
              <a:t> в тех местах, где будут находиться пользователи</a:t>
            </a:r>
            <a:r>
              <a:rPr lang="ru-RU" sz="2400" dirty="0" smtClean="0"/>
              <a:t>. (лучше помещение, чем коридор)</a:t>
            </a:r>
            <a:endParaRPr lang="ru-RU" sz="2400" dirty="0"/>
          </a:p>
          <a:p>
            <a:pPr marL="252000" lvl="1" indent="-252000">
              <a:lnSpc>
                <a:spcPct val="85000"/>
              </a:lnSpc>
              <a:spcBef>
                <a:spcPts val="900"/>
              </a:spcBef>
              <a:spcAft>
                <a:spcPts val="0"/>
              </a:spcAft>
              <a:buFont typeface="Wingdings" pitchFamily="2" charset="2"/>
              <a:buChar char="§"/>
            </a:pPr>
            <a:r>
              <a:rPr lang="ru-RU" sz="2400" dirty="0" smtClean="0"/>
              <a:t>учитывать  </a:t>
            </a:r>
            <a:r>
              <a:rPr lang="ru-RU" sz="2400" dirty="0"/>
              <a:t>наличие устройств, создающих электромагнитные помехи</a:t>
            </a:r>
            <a:r>
              <a:rPr lang="ru-RU" sz="2400" dirty="0" smtClean="0"/>
              <a:t>.</a:t>
            </a:r>
          </a:p>
          <a:p>
            <a:endParaRPr lang="ru-RU" sz="2400" dirty="0" smtClean="0"/>
          </a:p>
          <a:p>
            <a:pPr lvl="1"/>
            <a:endParaRPr lang="ru-RU" dirty="0" smtClean="0"/>
          </a:p>
          <a:p>
            <a:pPr lvl="1"/>
            <a:endParaRPr lang="ru-RU" dirty="0" smtClean="0"/>
          </a:p>
          <a:p>
            <a:pPr lvl="1"/>
            <a:r>
              <a:rPr lang="ru-RU" dirty="0" smtClean="0"/>
              <a:t>Среднее расстояние между точками 25 метров</a:t>
            </a:r>
          </a:p>
          <a:p>
            <a:pPr lvl="1"/>
            <a:endParaRPr lang="ru-RU" dirty="0" smtClean="0"/>
          </a:p>
          <a:p>
            <a:pPr lvl="1"/>
            <a:endParaRPr lang="ru-RU" dirty="0" smtClean="0"/>
          </a:p>
          <a:p>
            <a:pPr lvl="1"/>
            <a:endParaRPr lang="ru-RU" dirty="0" smtClean="0"/>
          </a:p>
          <a:p>
            <a:endParaRPr lang="ru-RU"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Выбор каналов</a:t>
            </a:r>
            <a:endParaRPr lang="ru-RU" dirty="0"/>
          </a:p>
        </p:txBody>
      </p:sp>
      <p:sp>
        <p:nvSpPr>
          <p:cNvPr id="3" name="Содержимое 2"/>
          <p:cNvSpPr>
            <a:spLocks noGrp="1"/>
          </p:cNvSpPr>
          <p:nvPr>
            <p:ph idx="1"/>
          </p:nvPr>
        </p:nvSpPr>
        <p:spPr/>
        <p:txBody>
          <a:bodyPr/>
          <a:lstStyle/>
          <a:p>
            <a:r>
              <a:rPr lang="ru-RU" dirty="0" smtClean="0"/>
              <a:t>Выбор  номеров каналов и перекрытия каналов.</a:t>
            </a:r>
          </a:p>
          <a:p>
            <a:r>
              <a:rPr lang="ru-RU" dirty="0" smtClean="0"/>
              <a:t>Для осуществления роуминга  области действия точек   доступа должны пересекаться на (10-15)%. </a:t>
            </a:r>
            <a:endParaRPr lang="ru-RU" dirty="0"/>
          </a:p>
        </p:txBody>
      </p:sp>
      <p:pic>
        <p:nvPicPr>
          <p:cNvPr id="16386" name="Picture 2"/>
          <p:cNvPicPr>
            <a:picLocks noChangeAspect="1" noChangeArrowheads="1"/>
          </p:cNvPicPr>
          <p:nvPr/>
        </p:nvPicPr>
        <p:blipFill>
          <a:blip r:embed="rId2" cstate="print"/>
          <a:srcRect/>
          <a:stretch>
            <a:fillRect/>
          </a:stretch>
        </p:blipFill>
        <p:spPr bwMode="auto">
          <a:xfrm>
            <a:off x="1959429" y="2367896"/>
            <a:ext cx="5017860" cy="4078261"/>
          </a:xfrm>
          <a:prstGeom prst="rect">
            <a:avLst/>
          </a:prstGeom>
          <a:noFill/>
          <a:ln w="9525">
            <a:noFill/>
            <a:miter lim="800000"/>
            <a:headEnd/>
            <a:tailEnd/>
          </a:ln>
          <a:effectLst/>
        </p:spPr>
      </p:pic>
    </p:spTree>
    <p:extLst>
      <p:ext uri="{BB962C8B-B14F-4D97-AF65-F5344CB8AC3E}">
        <p14:creationId xmlns:p14="http://schemas.microsoft.com/office/powerpoint/2010/main" val="8045657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Оптимизация работы</a:t>
            </a:r>
            <a:endParaRPr lang="ru-RU" dirty="0"/>
          </a:p>
        </p:txBody>
      </p:sp>
      <p:sp>
        <p:nvSpPr>
          <p:cNvPr id="3" name="Содержимое 2"/>
          <p:cNvSpPr>
            <a:spLocks noGrp="1"/>
          </p:cNvSpPr>
          <p:nvPr>
            <p:ph idx="1"/>
          </p:nvPr>
        </p:nvSpPr>
        <p:spPr/>
        <p:txBody>
          <a:bodyPr/>
          <a:lstStyle/>
          <a:p>
            <a:r>
              <a:rPr lang="ru-RU" b="1" dirty="0" smtClean="0"/>
              <a:t>1.Обновить беспроводные клиенты</a:t>
            </a:r>
            <a:r>
              <a:rPr lang="ru-RU" dirty="0" smtClean="0"/>
              <a:t>. </a:t>
            </a:r>
            <a:endParaRPr lang="en-US" dirty="0" smtClean="0"/>
          </a:p>
          <a:p>
            <a:pPr lvl="1"/>
            <a:r>
              <a:rPr lang="ru-RU" dirty="0" smtClean="0"/>
              <a:t>Устаревшие модели устройств </a:t>
            </a:r>
            <a:r>
              <a:rPr lang="ru-RU" dirty="0" err="1" smtClean="0"/>
              <a:t>802.11b</a:t>
            </a:r>
            <a:r>
              <a:rPr lang="ru-RU" dirty="0" smtClean="0"/>
              <a:t> </a:t>
            </a:r>
            <a:r>
              <a:rPr lang="en-US" dirty="0" smtClean="0"/>
              <a:t>, </a:t>
            </a:r>
            <a:r>
              <a:rPr lang="ru-RU" dirty="0" err="1" smtClean="0"/>
              <a:t>802.11g</a:t>
            </a:r>
            <a:r>
              <a:rPr lang="ru-RU" dirty="0" smtClean="0"/>
              <a:t> могут замедлять работу всей сети WLAN. </a:t>
            </a:r>
            <a:endParaRPr lang="en-US" dirty="0" smtClean="0"/>
          </a:p>
          <a:p>
            <a:pPr lvl="1"/>
            <a:r>
              <a:rPr lang="ru-RU" dirty="0" smtClean="0"/>
              <a:t>Все устройства в сети должны поддерживать одинаковые максимально-возможные стандарты.</a:t>
            </a:r>
          </a:p>
          <a:p>
            <a:r>
              <a:rPr lang="ru-RU" b="1" dirty="0" smtClean="0"/>
              <a:t>2. Разделить трафик</a:t>
            </a:r>
            <a:r>
              <a:rPr lang="ru-RU" dirty="0" smtClean="0"/>
              <a:t>.</a:t>
            </a:r>
            <a:endParaRPr lang="en-US" dirty="0" smtClean="0"/>
          </a:p>
          <a:p>
            <a:pPr lvl="1"/>
            <a:r>
              <a:rPr lang="ru-RU" dirty="0" smtClean="0"/>
              <a:t>Использовать несущие частоты 2,4 </a:t>
            </a:r>
            <a:r>
              <a:rPr lang="ru-RU" dirty="0" smtClean="0"/>
              <a:t>ГГц и полосу 5 ГГц, создав две сети.</a:t>
            </a:r>
          </a:p>
          <a:p>
            <a:pPr lvl="1"/>
            <a:r>
              <a:rPr lang="ru-RU" dirty="0" smtClean="0"/>
              <a:t>Например, можно использовать сеть 2,4 ГГц для выполнения основных задач в сети Интернет ,а полосу 5 ГГц использовать для потоковой передачи </a:t>
            </a:r>
            <a:r>
              <a:rPr lang="ru-RU" dirty="0" err="1" smtClean="0"/>
              <a:t>медиаданных</a:t>
            </a:r>
            <a:r>
              <a:rPr lang="ru-RU" dirty="0" smtClean="0"/>
              <a:t>.</a:t>
            </a:r>
          </a:p>
          <a:p>
            <a:endParaRPr lang="ru-RU" dirty="0"/>
          </a:p>
        </p:txBody>
      </p:sp>
    </p:spTree>
    <p:extLst>
      <p:ext uri="{BB962C8B-B14F-4D97-AF65-F5344CB8AC3E}">
        <p14:creationId xmlns:p14="http://schemas.microsoft.com/office/powerpoint/2010/main" val="36633295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Разделение сетей</a:t>
            </a:r>
            <a:endParaRPr lang="ru-RU" dirty="0"/>
          </a:p>
        </p:txBody>
      </p:sp>
      <p:pic>
        <p:nvPicPr>
          <p:cNvPr id="17410" name="Picture 2"/>
          <p:cNvPicPr>
            <a:picLocks noChangeAspect="1" noChangeArrowheads="1"/>
          </p:cNvPicPr>
          <p:nvPr/>
        </p:nvPicPr>
        <p:blipFill>
          <a:blip r:embed="rId2" cstate="print"/>
          <a:srcRect/>
          <a:stretch>
            <a:fillRect/>
          </a:stretch>
        </p:blipFill>
        <p:spPr bwMode="auto">
          <a:xfrm>
            <a:off x="1436914" y="1457325"/>
            <a:ext cx="5192486" cy="4976132"/>
          </a:xfrm>
          <a:prstGeom prst="rect">
            <a:avLst/>
          </a:prstGeom>
          <a:noFill/>
          <a:ln w="9525">
            <a:noFill/>
            <a:miter lim="800000"/>
            <a:headEnd/>
            <a:tailEnd/>
          </a:ln>
          <a:effectLst/>
        </p:spPr>
      </p:pic>
    </p:spTree>
    <p:extLst>
      <p:ext uri="{BB962C8B-B14F-4D97-AF65-F5344CB8AC3E}">
        <p14:creationId xmlns:p14="http://schemas.microsoft.com/office/powerpoint/2010/main" val="2934593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idx="1"/>
          </p:nvPr>
        </p:nvPicPr>
        <p:blipFill>
          <a:blip r:embed="rId2" cstate="print"/>
          <a:srcRect/>
          <a:stretch>
            <a:fillRect/>
          </a:stretch>
        </p:blipFill>
        <p:spPr bwMode="auto">
          <a:xfrm>
            <a:off x="1045280" y="876268"/>
            <a:ext cx="7606104" cy="3695732"/>
          </a:xfrm>
          <a:prstGeom prst="rect">
            <a:avLst/>
          </a:prstGeom>
          <a:noFill/>
          <a:ln w="9525">
            <a:noFill/>
            <a:miter lim="800000"/>
            <a:headEnd/>
            <a:tailEnd/>
          </a:ln>
        </p:spPr>
      </p:pic>
      <p:sp>
        <p:nvSpPr>
          <p:cNvPr id="5" name="Title 1"/>
          <p:cNvSpPr>
            <a:spLocks noGrp="1"/>
          </p:cNvSpPr>
          <p:nvPr>
            <p:ph type="title"/>
          </p:nvPr>
        </p:nvSpPr>
        <p:spPr>
          <a:xfrm>
            <a:off x="655638" y="370250"/>
            <a:ext cx="8145462" cy="428403"/>
          </a:xfrm>
        </p:spPr>
        <p:txBody>
          <a:bodyPr/>
          <a:lstStyle/>
          <a:p>
            <a:r>
              <a:rPr lang="ru-RU" sz="2800" dirty="0" smtClean="0">
                <a:ea typeface="ＭＳ Ｐゴシック" pitchFamily="34" charset="-128"/>
              </a:rPr>
              <a:t>Частотные диапазоны</a:t>
            </a:r>
            <a:endParaRPr lang="en-US" sz="2800" dirty="0"/>
          </a:p>
        </p:txBody>
      </p:sp>
      <p:sp>
        <p:nvSpPr>
          <p:cNvPr id="142337" name="Rectangle 1"/>
          <p:cNvSpPr>
            <a:spLocks noChangeArrowheads="1"/>
          </p:cNvSpPr>
          <p:nvPr/>
        </p:nvSpPr>
        <p:spPr bwMode="auto">
          <a:xfrm>
            <a:off x="289368" y="4791919"/>
            <a:ext cx="5669437" cy="156966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tab pos="457200" algn="l"/>
              </a:tabLst>
            </a:pPr>
            <a:r>
              <a:rPr lang="ru-RU" b="1" dirty="0" smtClean="0">
                <a:latin typeface="Calibri" pitchFamily="34" charset="0"/>
                <a:ea typeface="Times New Roman" pitchFamily="18" charset="0"/>
                <a:cs typeface="Times New Roman" pitchFamily="18" charset="0"/>
              </a:rPr>
              <a:t>Диапазон частот стандарта </a:t>
            </a:r>
            <a:r>
              <a:rPr kumimoji="0" lang="en-US"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WLAN 802.11 </a:t>
            </a:r>
            <a:endParaRPr kumimoji="0" lang="be-BY"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be-BY"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2,4 ГГц (УВЧ)</a:t>
            </a:r>
            <a:r>
              <a:rPr kumimoji="0" lang="be-BY"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802.11b/g/n/ad </a:t>
            </a:r>
            <a:endParaRPr kumimoji="0" lang="ru-R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be-BY"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5 ГГц (УВЧ)</a:t>
            </a:r>
            <a:r>
              <a:rPr kumimoji="0" lang="be-BY"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802.11a/n/ac/ad</a:t>
            </a:r>
            <a:endParaRPr kumimoji="0" lang="ru-RU"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be-BY"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60 ГГц(КВЧ)</a:t>
            </a:r>
            <a:r>
              <a:rPr kumimoji="0" lang="be-BY"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802.11ad</a:t>
            </a:r>
            <a:endParaRPr kumimoji="0" lang="be-BY"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20713" y="2723243"/>
            <a:ext cx="7772400" cy="1362075"/>
          </a:xfrm>
        </p:spPr>
        <p:txBody>
          <a:bodyPr/>
          <a:lstStyle/>
          <a:p>
            <a:r>
              <a:rPr lang="ru-RU" dirty="0" smtClean="0"/>
              <a:t>Т</a:t>
            </a:r>
            <a:r>
              <a:rPr lang="ru-RU" cap="none" dirty="0" smtClean="0"/>
              <a:t>ехнология</a:t>
            </a:r>
            <a:r>
              <a:rPr lang="ru-RU" dirty="0" smtClean="0"/>
              <a:t> </a:t>
            </a:r>
            <a:r>
              <a:rPr lang="en-US" dirty="0" smtClean="0"/>
              <a:t>WI-FI</a:t>
            </a:r>
            <a:endParaRPr lang="ru-RU"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Управление </a:t>
            </a:r>
            <a:r>
              <a:rPr lang="en-US" dirty="0" smtClean="0"/>
              <a:t>WI-FI</a:t>
            </a:r>
            <a:endParaRPr lang="ru-RU"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743" y="927617"/>
            <a:ext cx="5065485" cy="473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765679" y="5662457"/>
            <a:ext cx="11891782" cy="757130"/>
          </a:xfrm>
          <a:prstGeom prst="rect">
            <a:avLst/>
          </a:prstGeom>
          <a:noFill/>
        </p:spPr>
        <p:txBody>
          <a:bodyPr wrap="none" rtlCol="0">
            <a:spAutoFit/>
          </a:bodyPr>
          <a:lstStyle/>
          <a:p>
            <a:pPr algn="l"/>
            <a:r>
              <a:rPr lang="ru-RU" dirty="0" smtClean="0"/>
              <a:t>                                 Торговая марка </a:t>
            </a:r>
            <a:r>
              <a:rPr lang="en-US" dirty="0" smtClean="0"/>
              <a:t>WI-FI Alliance </a:t>
            </a:r>
            <a:r>
              <a:rPr lang="en-US" sz="1800" dirty="0" smtClean="0"/>
              <a:t>(</a:t>
            </a:r>
            <a:r>
              <a:rPr lang="ru-RU" sz="1800" dirty="0" smtClean="0"/>
              <a:t>проверяет совместимость оборудования</a:t>
            </a:r>
            <a:r>
              <a:rPr lang="en-US" sz="1800" dirty="0" smtClean="0"/>
              <a:t>)</a:t>
            </a:r>
            <a:r>
              <a:rPr lang="ru-RU" sz="1800" dirty="0" smtClean="0"/>
              <a:t> </a:t>
            </a:r>
            <a:endParaRPr lang="en-US" sz="1800" dirty="0" smtClean="0"/>
          </a:p>
          <a:p>
            <a:pPr algn="l"/>
            <a:r>
              <a:rPr lang="en-US" dirty="0" smtClean="0"/>
              <a:t>                               </a:t>
            </a:r>
            <a:r>
              <a:rPr lang="ru-RU" dirty="0" smtClean="0"/>
              <a:t>  Техническая поддержка стандарт </a:t>
            </a:r>
            <a:r>
              <a:rPr lang="en-US" dirty="0" smtClean="0"/>
              <a:t>IEEE 802.11</a:t>
            </a:r>
            <a:endParaRPr lang="ru-RU" dirty="0"/>
          </a:p>
        </p:txBody>
      </p:sp>
    </p:spTree>
    <p:extLst>
      <p:ext uri="{BB962C8B-B14F-4D97-AF65-F5344CB8AC3E}">
        <p14:creationId xmlns:p14="http://schemas.microsoft.com/office/powerpoint/2010/main" val="12137198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Развитие стандарта 802.11</a:t>
            </a:r>
            <a:endParaRPr lang="ru-RU"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 y="1701800"/>
            <a:ext cx="8940800" cy="474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9">
            <a:extLst>
              <a:ext uri="{FF2B5EF4-FFF2-40B4-BE49-F238E27FC236}">
                <a16:creationId xmlns="" xmlns:a16="http://schemas.microsoft.com/office/drawing/2014/main" id="{CEC59E3F-26D7-4D90-B0A1-C4FB00D24089}"/>
              </a:ext>
            </a:extLst>
          </p:cNvPr>
          <p:cNvPicPr>
            <a:picLocks noChangeAspect="1"/>
          </p:cNvPicPr>
          <p:nvPr/>
        </p:nvPicPr>
        <p:blipFill>
          <a:blip r:embed="rId3" cstate="print"/>
          <a:stretch>
            <a:fillRect/>
          </a:stretch>
        </p:blipFill>
        <p:spPr>
          <a:xfrm>
            <a:off x="543922" y="1507501"/>
            <a:ext cx="2034957" cy="996154"/>
          </a:xfrm>
          <a:prstGeom prst="rect">
            <a:avLst/>
          </a:prstGeom>
        </p:spPr>
      </p:pic>
    </p:spTree>
    <p:extLst>
      <p:ext uri="{BB962C8B-B14F-4D97-AF65-F5344CB8AC3E}">
        <p14:creationId xmlns:p14="http://schemas.microsoft.com/office/powerpoint/2010/main" val="4780645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172" y="464686"/>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802.11 Standards</a:t>
            </a:r>
            <a:endParaRPr lang="en-US"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 y="1585913"/>
            <a:ext cx="8001000" cy="368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3966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0" y="1095597"/>
            <a:ext cx="8897438" cy="3719001"/>
          </a:xfrm>
        </p:spPr>
        <p:txBody>
          <a:bodyPr/>
          <a:lstStyle/>
          <a:p>
            <a:pPr marL="0" indent="0">
              <a:buNone/>
            </a:pPr>
            <a:r>
              <a:rPr lang="ru-RU" dirty="0" smtClean="0">
                <a:latin typeface="Calibri" panose="020F0502020204030204" pitchFamily="34" charset="0"/>
                <a:cs typeface="Calibri" panose="020F0502020204030204" pitchFamily="34" charset="0"/>
              </a:rPr>
              <a:t>Беспроводные сетевые устройства делятся на:</a:t>
            </a:r>
          </a:p>
          <a:p>
            <a:pPr>
              <a:buFontTx/>
              <a:buChar char="-"/>
            </a:pPr>
            <a:r>
              <a:rPr lang="ru-RU" b="1" dirty="0" smtClean="0">
                <a:latin typeface="Calibri" panose="020F0502020204030204" pitchFamily="34" charset="0"/>
                <a:cs typeface="Calibri" panose="020F0502020204030204" pitchFamily="34" charset="0"/>
              </a:rPr>
              <a:t>Оконечные устройства </a:t>
            </a:r>
            <a:r>
              <a:rPr lang="ru-RU" dirty="0" smtClean="0">
                <a:latin typeface="Calibri" panose="020F0502020204030204" pitchFamily="34" charset="0"/>
                <a:cs typeface="Calibri" panose="020F0502020204030204" pitchFamily="34" charset="0"/>
              </a:rPr>
              <a:t>(узлы), оснащенные беспроводными адаптерами.</a:t>
            </a:r>
          </a:p>
          <a:p>
            <a:pPr>
              <a:buFontTx/>
              <a:buChar char="-"/>
            </a:pPr>
            <a:endParaRPr lang="ru-RU" dirty="0" smtClean="0">
              <a:latin typeface="Calibri" panose="020F0502020204030204" pitchFamily="34" charset="0"/>
              <a:cs typeface="Calibri" panose="020F0502020204030204" pitchFamily="34" charset="0"/>
            </a:endParaRPr>
          </a:p>
          <a:p>
            <a:pPr>
              <a:buFontTx/>
              <a:buChar char="-"/>
            </a:pPr>
            <a:r>
              <a:rPr lang="ru-RU" b="1" dirty="0" smtClean="0">
                <a:latin typeface="Calibri" panose="020F0502020204030204" pitchFamily="34" charset="0"/>
                <a:cs typeface="Calibri" panose="020F0502020204030204" pitchFamily="34" charset="0"/>
              </a:rPr>
              <a:t>Промежуточные узлы</a:t>
            </a:r>
          </a:p>
          <a:p>
            <a:pPr lvl="1">
              <a:buFontTx/>
              <a:buChar char="-"/>
            </a:pPr>
            <a:r>
              <a:rPr lang="ru-RU" sz="2200" dirty="0" smtClean="0">
                <a:latin typeface="Calibri" panose="020F0502020204030204" pitchFamily="34" charset="0"/>
                <a:cs typeface="Calibri" panose="020F0502020204030204" pitchFamily="34" charset="0"/>
              </a:rPr>
              <a:t>Точки доступа (</a:t>
            </a:r>
            <a:r>
              <a:rPr lang="en-US" sz="2200" dirty="0" smtClean="0">
                <a:latin typeface="Calibri" panose="020F0502020204030204" pitchFamily="34" charset="0"/>
                <a:cs typeface="Calibri" panose="020F0502020204030204" pitchFamily="34" charset="0"/>
              </a:rPr>
              <a:t>Access Point</a:t>
            </a:r>
            <a:r>
              <a:rPr lang="ru-RU" sz="2200" dirty="0" smtClean="0">
                <a:latin typeface="Calibri" panose="020F0502020204030204" pitchFamily="34" charset="0"/>
                <a:cs typeface="Calibri" panose="020F0502020204030204" pitchFamily="34" charset="0"/>
              </a:rPr>
              <a:t>)</a:t>
            </a:r>
          </a:p>
          <a:p>
            <a:pPr lvl="1">
              <a:buFontTx/>
              <a:buChar char="-"/>
            </a:pPr>
            <a:r>
              <a:rPr lang="ru-RU" sz="2200" dirty="0" smtClean="0">
                <a:latin typeface="Calibri" panose="020F0502020204030204" pitchFamily="34" charset="0"/>
                <a:cs typeface="Calibri" panose="020F0502020204030204" pitchFamily="34" charset="0"/>
              </a:rPr>
              <a:t>Беспроводные маршрутизаторы</a:t>
            </a:r>
          </a:p>
          <a:p>
            <a:pPr lvl="1">
              <a:buFontTx/>
              <a:buChar char="-"/>
            </a:pPr>
            <a:r>
              <a:rPr lang="ru-RU" sz="2200" dirty="0" smtClean="0">
                <a:latin typeface="Calibri" panose="020F0502020204030204" pitchFamily="34" charset="0"/>
                <a:cs typeface="Calibri" panose="020F0502020204030204" pitchFamily="34" charset="0"/>
              </a:rPr>
              <a:t>Повторители</a:t>
            </a:r>
          </a:p>
          <a:p>
            <a:pPr lvl="1">
              <a:buFontTx/>
              <a:buChar char="-"/>
            </a:pPr>
            <a:r>
              <a:rPr lang="ru-RU" sz="2200" dirty="0" smtClean="0">
                <a:latin typeface="Calibri" panose="020F0502020204030204" pitchFamily="34" charset="0"/>
                <a:cs typeface="Calibri" panose="020F0502020204030204" pitchFamily="34" charset="0"/>
              </a:rPr>
              <a:t>Мосты</a:t>
            </a:r>
          </a:p>
          <a:p>
            <a:pPr>
              <a:buNone/>
            </a:pPr>
            <a:r>
              <a:rPr lang="ru-RU" dirty="0" smtClean="0"/>
              <a:t> </a:t>
            </a:r>
            <a:endParaRPr lang="en-US" dirty="0"/>
          </a:p>
        </p:txBody>
      </p:sp>
      <p:sp>
        <p:nvSpPr>
          <p:cNvPr id="5" name="Заголовок 4"/>
          <p:cNvSpPr>
            <a:spLocks noGrp="1"/>
          </p:cNvSpPr>
          <p:nvPr>
            <p:ph type="title"/>
          </p:nvPr>
        </p:nvSpPr>
        <p:spPr>
          <a:xfrm>
            <a:off x="0" y="497571"/>
            <a:ext cx="8145462" cy="561972"/>
          </a:xfrm>
        </p:spPr>
        <p:txBody>
          <a:bodyPr/>
          <a:lstStyle/>
          <a:p>
            <a:r>
              <a:rPr lang="ru-RU" dirty="0" smtClean="0"/>
              <a:t>Беспроводные устройства</a:t>
            </a:r>
            <a:endParaRPr lang="ru-RU" dirty="0"/>
          </a:p>
        </p:txBody>
      </p:sp>
      <p:sp>
        <p:nvSpPr>
          <p:cNvPr id="7" name="Прямоугольник 6"/>
          <p:cNvSpPr/>
          <p:nvPr/>
        </p:nvSpPr>
        <p:spPr>
          <a:xfrm>
            <a:off x="368824" y="5503092"/>
            <a:ext cx="8681013" cy="923330"/>
          </a:xfrm>
          <a:prstGeom prst="rect">
            <a:avLst/>
          </a:prstGeom>
        </p:spPr>
        <p:txBody>
          <a:bodyPr wrap="square">
            <a:spAutoFit/>
          </a:bodyPr>
          <a:lstStyle/>
          <a:p>
            <a:pPr algn="l"/>
            <a:r>
              <a:rPr lang="ru-RU" sz="2000" dirty="0" smtClean="0"/>
              <a:t> АР- аналогично </a:t>
            </a:r>
            <a:r>
              <a:rPr lang="ru-RU" sz="2000" dirty="0"/>
              <a:t>концентратору, делит </a:t>
            </a:r>
            <a:r>
              <a:rPr lang="ru-RU" sz="2000" dirty="0" smtClean="0"/>
              <a:t> беспроводной канал </a:t>
            </a:r>
            <a:r>
              <a:rPr lang="ru-RU" sz="2000" dirty="0"/>
              <a:t>между всеми пользователями</a:t>
            </a:r>
          </a:p>
          <a:p>
            <a:pPr algn="l"/>
            <a:r>
              <a:rPr lang="ru-RU" sz="2000" dirty="0" smtClean="0"/>
              <a:t> </a:t>
            </a:r>
            <a:endParaRPr lang="ru-RU" sz="2000" dirty="0"/>
          </a:p>
        </p:txBody>
      </p:sp>
    </p:spTree>
    <p:extLst>
      <p:ext uri="{BB962C8B-B14F-4D97-AF65-F5344CB8AC3E}">
        <p14:creationId xmlns:p14="http://schemas.microsoft.com/office/powerpoint/2010/main" val="9152832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6661" y="404974"/>
            <a:ext cx="8145462" cy="416829"/>
          </a:xfrm>
        </p:spPr>
        <p:txBody>
          <a:bodyPr/>
          <a:lstStyle/>
          <a:p>
            <a:r>
              <a:rPr lang="ru-RU" sz="2800" dirty="0" smtClean="0"/>
              <a:t>Автономная точка доступа</a:t>
            </a:r>
            <a:endParaRPr lang="ru-RU" sz="2800" dirty="0"/>
          </a:p>
        </p:txBody>
      </p:sp>
      <p:sp>
        <p:nvSpPr>
          <p:cNvPr id="3" name="Содержимое 2"/>
          <p:cNvSpPr>
            <a:spLocks noGrp="1"/>
          </p:cNvSpPr>
          <p:nvPr>
            <p:ph idx="1"/>
          </p:nvPr>
        </p:nvSpPr>
        <p:spPr>
          <a:xfrm>
            <a:off x="0" y="868101"/>
            <a:ext cx="5867400" cy="4965539"/>
          </a:xfrm>
        </p:spPr>
        <p:txBody>
          <a:bodyPr/>
          <a:lstStyle/>
          <a:p>
            <a:r>
              <a:rPr lang="ru-RU" dirty="0" smtClean="0"/>
              <a:t>Гибрид концентратора и коммутатора</a:t>
            </a:r>
          </a:p>
          <a:p>
            <a:r>
              <a:rPr lang="ru-RU" dirty="0" smtClean="0"/>
              <a:t>На физическом уровне – концентратор</a:t>
            </a:r>
          </a:p>
          <a:p>
            <a:r>
              <a:rPr lang="ru-RU" dirty="0" smtClean="0"/>
              <a:t>На канальном - коммутатор</a:t>
            </a:r>
            <a:endParaRPr lang="en-US" dirty="0" smtClean="0"/>
          </a:p>
          <a:p>
            <a:r>
              <a:rPr lang="be-BY" b="1" dirty="0" smtClean="0">
                <a:solidFill>
                  <a:srgbClr val="FF0000"/>
                </a:solidFill>
                <a:latin typeface="Calibri" panose="020F0502020204030204" pitchFamily="34" charset="0"/>
                <a:cs typeface="Calibri" panose="020F0502020204030204" pitchFamily="34" charset="0"/>
              </a:rPr>
              <a:t>Автономные точки доступа</a:t>
            </a:r>
            <a:r>
              <a:rPr lang="be-BY" dirty="0" smtClean="0">
                <a:solidFill>
                  <a:srgbClr val="FF0000"/>
                </a:solidFill>
                <a:latin typeface="Calibri" panose="020F0502020204030204" pitchFamily="34" charset="0"/>
                <a:cs typeface="Calibri" panose="020F0502020204030204" pitchFamily="34" charset="0"/>
              </a:rPr>
              <a:t>, </a:t>
            </a:r>
            <a:r>
              <a:rPr lang="be-BY" dirty="0" smtClean="0">
                <a:latin typeface="Calibri" panose="020F0502020204030204" pitchFamily="34" charset="0"/>
                <a:cs typeface="Calibri" panose="020F0502020204030204" pitchFamily="34" charset="0"/>
              </a:rPr>
              <a:t>настраиваются с помощью графического интерфейса или интерфейса командной строки вручную</a:t>
            </a:r>
          </a:p>
          <a:p>
            <a:endParaRPr lang="be-BY" dirty="0" smtClean="0">
              <a:latin typeface="Calibri" panose="020F0502020204030204" pitchFamily="34" charset="0"/>
              <a:cs typeface="Calibri" panose="020F0502020204030204" pitchFamily="34" charset="0"/>
            </a:endParaRPr>
          </a:p>
          <a:p>
            <a:endParaRPr lang="ru-RU" sz="2200" b="1" dirty="0" smtClean="0"/>
          </a:p>
          <a:p>
            <a:endParaRPr lang="ru-RU" dirty="0"/>
          </a:p>
        </p:txBody>
      </p:sp>
      <p:pic>
        <p:nvPicPr>
          <p:cNvPr id="21506" name="Picture 2"/>
          <p:cNvPicPr>
            <a:picLocks noChangeAspect="1" noChangeArrowheads="1"/>
          </p:cNvPicPr>
          <p:nvPr/>
        </p:nvPicPr>
        <p:blipFill>
          <a:blip r:embed="rId3" cstate="print"/>
          <a:srcRect/>
          <a:stretch>
            <a:fillRect/>
          </a:stretch>
        </p:blipFill>
        <p:spPr bwMode="auto">
          <a:xfrm>
            <a:off x="5727700" y="1217160"/>
            <a:ext cx="3416300" cy="426924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842" y="450171"/>
            <a:ext cx="8145462" cy="487378"/>
          </a:xfrm>
        </p:spPr>
        <p:txBody>
          <a:bodyPr/>
          <a:lstStyle/>
          <a:p>
            <a:r>
              <a:rPr lang="ru-RU" sz="2800" dirty="0" smtClean="0">
                <a:ea typeface="ＭＳ Ｐゴシック" pitchFamily="34" charset="-128"/>
              </a:rPr>
              <a:t>Точки доступа управляемые контроллером</a:t>
            </a:r>
            <a:endParaRPr lang="en-US" sz="2800" dirty="0"/>
          </a:p>
        </p:txBody>
      </p:sp>
      <p:sp>
        <p:nvSpPr>
          <p:cNvPr id="6" name="TextBox 5"/>
          <p:cNvSpPr txBox="1"/>
          <p:nvPr/>
        </p:nvSpPr>
        <p:spPr>
          <a:xfrm>
            <a:off x="0" y="948690"/>
            <a:ext cx="5257800" cy="2529923"/>
          </a:xfrm>
          <a:prstGeom prst="rect">
            <a:avLst/>
          </a:prstGeom>
          <a:noFill/>
        </p:spPr>
        <p:txBody>
          <a:bodyPr wrap="square" rtlCol="0">
            <a:spAutoFit/>
          </a:bodyPr>
          <a:lstStyle/>
          <a:p>
            <a:pPr algn="l"/>
            <a:r>
              <a:rPr lang="ru-RU" sz="2200" dirty="0" smtClean="0">
                <a:latin typeface="Calibri" panose="020F0502020204030204" pitchFamily="34" charset="0"/>
                <a:cs typeface="Calibri" panose="020F0502020204030204" pitchFamily="34" charset="0"/>
              </a:rPr>
              <a:t>Достоинства:</a:t>
            </a:r>
            <a:endParaRPr lang="en-US" sz="2200" dirty="0" smtClean="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ru-RU" sz="2200" dirty="0" smtClean="0">
                <a:latin typeface="Calibri" panose="020F0502020204030204" pitchFamily="34" charset="0"/>
                <a:cs typeface="Calibri" panose="020F0502020204030204" pitchFamily="34" charset="0"/>
              </a:rPr>
              <a:t>централизованное управление,</a:t>
            </a:r>
            <a:endParaRPr lang="en-US" sz="2200" dirty="0" smtClean="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ru-RU" sz="2200" dirty="0" smtClean="0">
                <a:latin typeface="Calibri" panose="020F0502020204030204" pitchFamily="34" charset="0"/>
                <a:cs typeface="Calibri" panose="020F0502020204030204" pitchFamily="34" charset="0"/>
              </a:rPr>
              <a:t>гибкость </a:t>
            </a:r>
            <a:r>
              <a:rPr lang="ru-RU" sz="2200" dirty="0">
                <a:latin typeface="Calibri" panose="020F0502020204030204" pitchFamily="34" charset="0"/>
                <a:cs typeface="Calibri" panose="020F0502020204030204" pitchFamily="34" charset="0"/>
              </a:rPr>
              <a:t>настроек, </a:t>
            </a:r>
            <a:endParaRPr lang="ru-RU" sz="2200" dirty="0" smtClean="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ru-RU" sz="2200" dirty="0" smtClean="0">
                <a:latin typeface="Calibri" panose="020F0502020204030204" pitchFamily="34" charset="0"/>
                <a:cs typeface="Calibri" panose="020F0502020204030204" pitchFamily="34" charset="0"/>
              </a:rPr>
              <a:t>отказоустойчивость</a:t>
            </a:r>
            <a:r>
              <a:rPr lang="ru-RU" sz="2200" dirty="0">
                <a:latin typeface="Calibri" panose="020F0502020204030204" pitchFamily="34" charset="0"/>
                <a:cs typeface="Calibri" panose="020F0502020204030204" pitchFamily="34" charset="0"/>
              </a:rPr>
              <a:t>, </a:t>
            </a:r>
            <a:endParaRPr lang="en-US" sz="2200" dirty="0" smtClean="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ru-RU" sz="2200" dirty="0" smtClean="0">
                <a:latin typeface="Calibri" panose="020F0502020204030204" pitchFamily="34" charset="0"/>
                <a:cs typeface="Calibri" panose="020F0502020204030204" pitchFamily="34" charset="0"/>
              </a:rPr>
              <a:t>балансировка </a:t>
            </a:r>
            <a:r>
              <a:rPr lang="ru-RU" sz="2200" dirty="0">
                <a:latin typeface="Calibri" panose="020F0502020204030204" pitchFamily="34" charset="0"/>
                <a:cs typeface="Calibri" panose="020F0502020204030204" pitchFamily="34" charset="0"/>
              </a:rPr>
              <a:t>нагрузки, </a:t>
            </a:r>
            <a:endParaRPr lang="en-US" sz="2200" dirty="0" smtClean="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ru-RU" sz="2200" dirty="0" smtClean="0">
                <a:latin typeface="Calibri" panose="020F0502020204030204" pitchFamily="34" charset="0"/>
                <a:cs typeface="Calibri" panose="020F0502020204030204" pitchFamily="34" charset="0"/>
              </a:rPr>
              <a:t>управление частотными каналами </a:t>
            </a:r>
            <a:endParaRPr lang="en-US" sz="2200" dirty="0" smtClean="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ru-RU" sz="2200" dirty="0" smtClean="0">
                <a:latin typeface="Calibri" panose="020F0502020204030204" pitchFamily="34" charset="0"/>
                <a:cs typeface="Calibri" panose="020F0502020204030204" pitchFamily="34" charset="0"/>
              </a:rPr>
              <a:t>управление мощностью передатчиков </a:t>
            </a:r>
            <a:endParaRPr lang="en-US" sz="2200" dirty="0" smtClean="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ru-RU" sz="2200" dirty="0" smtClean="0">
                <a:latin typeface="Calibri" panose="020F0502020204030204" pitchFamily="34" charset="0"/>
                <a:cs typeface="Calibri" panose="020F0502020204030204" pitchFamily="34" charset="0"/>
              </a:rPr>
              <a:t>авторизация.</a:t>
            </a:r>
            <a:endParaRPr lang="ru-RU" sz="2200" dirty="0">
              <a:latin typeface="Calibri" panose="020F0502020204030204" pitchFamily="34" charset="0"/>
              <a:cs typeface="Calibri" panose="020F0502020204030204" pitchFamily="34" charset="0"/>
            </a:endParaRPr>
          </a:p>
        </p:txBody>
      </p:sp>
      <p:pic>
        <p:nvPicPr>
          <p:cNvPr id="22530" name="Picture 2"/>
          <p:cNvPicPr>
            <a:picLocks noChangeAspect="1" noChangeArrowheads="1"/>
          </p:cNvPicPr>
          <p:nvPr/>
        </p:nvPicPr>
        <p:blipFill>
          <a:blip r:embed="rId3" cstate="print"/>
          <a:srcRect/>
          <a:stretch>
            <a:fillRect/>
          </a:stretch>
        </p:blipFill>
        <p:spPr bwMode="auto">
          <a:xfrm>
            <a:off x="5257800" y="948690"/>
            <a:ext cx="3886200" cy="4644572"/>
          </a:xfrm>
          <a:prstGeom prst="rect">
            <a:avLst/>
          </a:prstGeom>
          <a:noFill/>
          <a:ln w="9525">
            <a:noFill/>
            <a:miter lim="800000"/>
            <a:headEnd/>
            <a:tailEnd/>
          </a:ln>
          <a:effectLst/>
        </p:spPr>
      </p:pic>
      <p:sp>
        <p:nvSpPr>
          <p:cNvPr id="3" name="TextBox 2"/>
          <p:cNvSpPr txBox="1"/>
          <p:nvPr/>
        </p:nvSpPr>
        <p:spPr>
          <a:xfrm>
            <a:off x="0" y="5704114"/>
            <a:ext cx="9144000" cy="1089529"/>
          </a:xfrm>
          <a:prstGeom prst="rect">
            <a:avLst/>
          </a:prstGeom>
          <a:noFill/>
        </p:spPr>
        <p:txBody>
          <a:bodyPr wrap="square" rtlCol="0">
            <a:spAutoFit/>
          </a:bodyPr>
          <a:lstStyle/>
          <a:p>
            <a:pPr algn="l"/>
            <a:r>
              <a:rPr lang="ru-RU" i="1" dirty="0"/>
              <a:t>При старте точка доступ производит поиск лучшего из доступных </a:t>
            </a:r>
            <a:r>
              <a:rPr lang="ru-RU" i="1" dirty="0" smtClean="0"/>
              <a:t>контроллеров, </a:t>
            </a:r>
            <a:r>
              <a:rPr lang="ru-RU" i="1" dirty="0"/>
              <a:t>авторизуется, скачивает прошивку </a:t>
            </a:r>
            <a:r>
              <a:rPr lang="ru-RU" i="1" dirty="0" smtClean="0"/>
              <a:t> настройки </a:t>
            </a:r>
            <a:r>
              <a:rPr lang="ru-RU" i="1" dirty="0"/>
              <a:t>и начинает обслуживать клиентов</a:t>
            </a:r>
          </a:p>
        </p:txBody>
      </p:sp>
    </p:spTree>
    <p:extLst>
      <p:ext uri="{BB962C8B-B14F-4D97-AF65-F5344CB8AC3E}">
        <p14:creationId xmlns:p14="http://schemas.microsoft.com/office/powerpoint/2010/main" val="758537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Беспроводные устройства</a:t>
            </a:r>
            <a:endParaRPr lang="ru-RU" dirty="0"/>
          </a:p>
        </p:txBody>
      </p:sp>
      <p:sp>
        <p:nvSpPr>
          <p:cNvPr id="3" name="Объект 2"/>
          <p:cNvSpPr>
            <a:spLocks noGrp="1"/>
          </p:cNvSpPr>
          <p:nvPr>
            <p:ph idx="1"/>
          </p:nvPr>
        </p:nvSpPr>
        <p:spPr/>
        <p:txBody>
          <a:bodyPr/>
          <a:lstStyle/>
          <a:p>
            <a:endParaRPr lang="ru-RU" dirty="0"/>
          </a:p>
        </p:txBody>
      </p:sp>
      <p:sp>
        <p:nvSpPr>
          <p:cNvPr id="4" name="AutoShape 2" descr="https://www.cisco.com/c/dam/en/us/products/collateral/wireless/white-paper-c11-740788.docx/_jcr_content/renditions/white-paper-c11-740788_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4" descr="https://www.cisco.com/c/dam/en/us/products/collateral/wireless/white-paper-c11-740788.docx/_jcr_content/renditions/white-paper-c11-740788_1.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90613"/>
            <a:ext cx="9042400"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9079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Точки доступа с облачным управлением</a:t>
            </a:r>
            <a:endParaRPr lang="ru-RU" dirty="0"/>
          </a:p>
        </p:txBody>
      </p:sp>
      <p:sp>
        <p:nvSpPr>
          <p:cNvPr id="3" name="Объект 2"/>
          <p:cNvSpPr>
            <a:spLocks noGrp="1"/>
          </p:cNvSpPr>
          <p:nvPr>
            <p:ph idx="1"/>
          </p:nvPr>
        </p:nvSpPr>
        <p:spPr/>
        <p:txBody>
          <a:bodyPr/>
          <a:lstStyle/>
          <a:p>
            <a:endParaRPr lang="ru-RU" dirty="0" smtClean="0"/>
          </a:p>
          <a:p>
            <a:endParaRPr lang="ru-RU" dirty="0"/>
          </a:p>
          <a:p>
            <a:endParaRPr lang="ru-RU" dirty="0" smtClean="0"/>
          </a:p>
          <a:p>
            <a:endParaRPr lang="ru-RU" dirty="0"/>
          </a:p>
          <a:p>
            <a:endParaRPr lang="ru-RU" dirty="0" smtClean="0"/>
          </a:p>
          <a:p>
            <a:endParaRPr lang="ru-RU" dirty="0"/>
          </a:p>
          <a:p>
            <a:endParaRPr lang="ru-RU" dirty="0" smtClean="0"/>
          </a:p>
          <a:p>
            <a:endParaRPr lang="ru-RU" dirty="0"/>
          </a:p>
          <a:p>
            <a:endParaRPr lang="ru-RU" dirty="0" smtClean="0"/>
          </a:p>
          <a:p>
            <a:endParaRPr lang="ru-RU" dirty="0"/>
          </a:p>
          <a:p>
            <a:endParaRPr lang="ru-RU" dirty="0" smtClean="0"/>
          </a:p>
          <a:p>
            <a:r>
              <a:rPr lang="ru-RU" dirty="0" smtClean="0"/>
              <a:t>Управляются через облачный сервис – облачный контроллер</a:t>
            </a:r>
            <a:endParaRPr lang="ru-RU"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4686" y="1178185"/>
            <a:ext cx="6850743" cy="4478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281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227" y="493713"/>
            <a:ext cx="8145462" cy="838200"/>
          </a:xfrm>
        </p:spPr>
        <p:txBody>
          <a:bodyPr/>
          <a:lstStyle/>
          <a:p>
            <a:r>
              <a:rPr lang="en-US" sz="1800" dirty="0" smtClean="0">
                <a:ea typeface="ＭＳ Ｐゴシック" pitchFamily="34" charset="-128"/>
              </a:rPr>
              <a:t/>
            </a:r>
            <a:br>
              <a:rPr lang="en-US" sz="1800" dirty="0" smtClean="0">
                <a:ea typeface="ＭＳ Ｐゴシック" pitchFamily="34" charset="-128"/>
              </a:rPr>
            </a:br>
            <a:r>
              <a:rPr lang="ru-RU" dirty="0" smtClean="0">
                <a:ea typeface="ＭＳ Ｐゴシック" pitchFamily="34" charset="-128"/>
              </a:rPr>
              <a:t>Беспроводной домашний роутер</a:t>
            </a:r>
            <a:endParaRPr lang="en-US" dirty="0"/>
          </a:p>
        </p:txBody>
      </p:sp>
      <p:sp>
        <p:nvSpPr>
          <p:cNvPr id="3" name="Rectangle 2"/>
          <p:cNvSpPr/>
          <p:nvPr/>
        </p:nvSpPr>
        <p:spPr>
          <a:xfrm>
            <a:off x="152400" y="1771026"/>
            <a:ext cx="3556000" cy="5247590"/>
          </a:xfrm>
          <a:prstGeom prst="rect">
            <a:avLst/>
          </a:prstGeom>
        </p:spPr>
        <p:txBody>
          <a:bodyPr wrap="square">
            <a:spAutoFit/>
          </a:bodyPr>
          <a:lstStyle/>
          <a:p>
            <a:pPr algn="l">
              <a:spcAft>
                <a:spcPts val="1200"/>
              </a:spcAft>
            </a:pPr>
            <a:r>
              <a:rPr lang="ru-RU" sz="2000" dirty="0" smtClean="0"/>
              <a:t>.</a:t>
            </a:r>
            <a:br>
              <a:rPr lang="ru-RU" sz="2000" dirty="0" smtClean="0"/>
            </a:br>
            <a:r>
              <a:rPr lang="ru-RU" sz="2000" dirty="0" smtClean="0"/>
              <a:t/>
            </a:r>
            <a:br>
              <a:rPr lang="ru-RU" sz="2000" dirty="0" smtClean="0"/>
            </a:br>
            <a:r>
              <a:rPr lang="ru-RU" sz="2600" dirty="0" smtClean="0">
                <a:latin typeface="Calibri" panose="020F0502020204030204" pitchFamily="34" charset="0"/>
                <a:cs typeface="Calibri" panose="020F0502020204030204" pitchFamily="34" charset="0"/>
              </a:rPr>
              <a:t>Имеет в своем составе:</a:t>
            </a:r>
          </a:p>
          <a:p>
            <a:pPr marL="342900" indent="-342900" algn="l">
              <a:spcAft>
                <a:spcPts val="0"/>
              </a:spcAft>
              <a:buFont typeface="Arial" panose="020B0604020202020204" pitchFamily="34" charset="0"/>
              <a:buChar char="•"/>
            </a:pPr>
            <a:r>
              <a:rPr lang="ru-RU" dirty="0" smtClean="0">
                <a:latin typeface="Calibri" panose="020F0502020204030204" pitchFamily="34" charset="0"/>
                <a:cs typeface="Calibri" panose="020F0502020204030204" pitchFamily="34" charset="0"/>
              </a:rPr>
              <a:t>Маршрутизатор</a:t>
            </a:r>
          </a:p>
          <a:p>
            <a:pPr marL="342900" indent="-342900" algn="l">
              <a:spcAft>
                <a:spcPts val="0"/>
              </a:spcAft>
              <a:buFont typeface="Arial" panose="020B0604020202020204" pitchFamily="34" charset="0"/>
              <a:buChar char="•"/>
            </a:pPr>
            <a:r>
              <a:rPr lang="ru-RU" dirty="0" smtClean="0">
                <a:latin typeface="Calibri" panose="020F0502020204030204" pitchFamily="34" charset="0"/>
                <a:cs typeface="Calibri" panose="020F0502020204030204" pitchFamily="34" charset="0"/>
              </a:rPr>
              <a:t>Точку доступа</a:t>
            </a:r>
          </a:p>
          <a:p>
            <a:pPr marL="342900" indent="-342900" algn="l">
              <a:spcAft>
                <a:spcPts val="0"/>
              </a:spcAft>
              <a:buFont typeface="Arial" panose="020B0604020202020204" pitchFamily="34" charset="0"/>
              <a:buChar char="•"/>
            </a:pPr>
            <a:r>
              <a:rPr lang="ru-RU" dirty="0" err="1">
                <a:latin typeface="Calibri" panose="020F0502020204030204" pitchFamily="34" charset="0"/>
                <a:cs typeface="Calibri" panose="020F0502020204030204" pitchFamily="34" charset="0"/>
              </a:rPr>
              <a:t>Ethernet</a:t>
            </a:r>
            <a:r>
              <a:rPr lang="ru-RU" dirty="0">
                <a:latin typeface="Calibri" panose="020F0502020204030204" pitchFamily="34" charset="0"/>
                <a:cs typeface="Calibri" panose="020F0502020204030204" pitchFamily="34" charset="0"/>
              </a:rPr>
              <a:t>-коммутатор</a:t>
            </a:r>
            <a:br>
              <a:rPr lang="ru-RU" dirty="0">
                <a:latin typeface="Calibri" panose="020F0502020204030204" pitchFamily="34" charset="0"/>
                <a:cs typeface="Calibri" panose="020F0502020204030204" pitchFamily="34" charset="0"/>
              </a:rPr>
            </a:br>
            <a:r>
              <a:rPr lang="ru-RU" dirty="0" smtClean="0">
                <a:latin typeface="Calibri" panose="020F0502020204030204" pitchFamily="34" charset="0"/>
                <a:cs typeface="Calibri" panose="020F0502020204030204" pitchFamily="34" charset="0"/>
              </a:rPr>
              <a:t>Модем</a:t>
            </a:r>
          </a:p>
          <a:p>
            <a:pPr algn="l">
              <a:spcAft>
                <a:spcPts val="0"/>
              </a:spcAft>
            </a:pPr>
            <a:r>
              <a:rPr lang="ru-RU" dirty="0" smtClean="0">
                <a:latin typeface="Calibri" panose="020F0502020204030204" pitchFamily="34" charset="0"/>
                <a:cs typeface="Calibri" panose="020F0502020204030204" pitchFamily="34" charset="0"/>
              </a:rPr>
              <a:t>Поддерживает:</a:t>
            </a:r>
          </a:p>
          <a:p>
            <a:pPr marL="342900" indent="-342900" algn="l">
              <a:spcAft>
                <a:spcPts val="0"/>
              </a:spcAft>
              <a:buFont typeface="Arial" panose="020B0604020202020204" pitchFamily="34" charset="0"/>
              <a:buChar char="•"/>
            </a:pPr>
            <a:r>
              <a:rPr lang="en-US" sz="2300" dirty="0" smtClean="0">
                <a:latin typeface="Calibri" panose="020F0502020204030204" pitchFamily="34" charset="0"/>
                <a:cs typeface="Calibri" panose="020F0502020204030204" pitchFamily="34" charset="0"/>
              </a:rPr>
              <a:t>NAT</a:t>
            </a:r>
          </a:p>
          <a:p>
            <a:pPr marL="342900" indent="-342900" algn="l">
              <a:spcAft>
                <a:spcPts val="0"/>
              </a:spcAft>
              <a:buFont typeface="Arial" panose="020B0604020202020204" pitchFamily="34" charset="0"/>
              <a:buChar char="•"/>
            </a:pPr>
            <a:r>
              <a:rPr lang="en-US" sz="2300" dirty="0" err="1" smtClean="0">
                <a:latin typeface="Calibri" panose="020F0502020204030204" pitchFamily="34" charset="0"/>
                <a:cs typeface="Calibri" panose="020F0502020204030204" pitchFamily="34" charset="0"/>
              </a:rPr>
              <a:t>DHCP</a:t>
            </a:r>
            <a:endParaRPr lang="en-US" sz="2300" dirty="0" smtClean="0">
              <a:latin typeface="Calibri" panose="020F0502020204030204" pitchFamily="34" charset="0"/>
              <a:cs typeface="Calibri" panose="020F0502020204030204" pitchFamily="34" charset="0"/>
            </a:endParaRPr>
          </a:p>
          <a:p>
            <a:pPr marL="342900" indent="-342900" algn="l">
              <a:spcAft>
                <a:spcPts val="0"/>
              </a:spcAft>
              <a:buFont typeface="Arial" panose="020B0604020202020204" pitchFamily="34" charset="0"/>
              <a:buChar char="•"/>
            </a:pPr>
            <a:r>
              <a:rPr lang="en-US" sz="2300" dirty="0" smtClean="0">
                <a:latin typeface="Calibri" panose="020F0502020204030204" pitchFamily="34" charset="0"/>
                <a:cs typeface="Calibri" panose="020F0502020204030204" pitchFamily="34" charset="0"/>
              </a:rPr>
              <a:t>DNS</a:t>
            </a:r>
          </a:p>
          <a:p>
            <a:pPr marL="342900" indent="-342900" algn="l">
              <a:spcAft>
                <a:spcPts val="0"/>
              </a:spcAft>
              <a:buFont typeface="Arial" panose="020B0604020202020204" pitchFamily="34" charset="0"/>
              <a:buChar char="•"/>
            </a:pPr>
            <a:r>
              <a:rPr lang="en-US" sz="2300" dirty="0" err="1" smtClean="0">
                <a:latin typeface="Calibri" panose="020F0502020204030204" pitchFamily="34" charset="0"/>
                <a:cs typeface="Calibri" panose="020F0502020204030204" pitchFamily="34" charset="0"/>
              </a:rPr>
              <a:t>VPN</a:t>
            </a:r>
            <a:endParaRPr lang="en-US" sz="2300" dirty="0" smtClean="0">
              <a:latin typeface="Calibri" panose="020F0502020204030204" pitchFamily="34" charset="0"/>
              <a:cs typeface="Calibri" panose="020F0502020204030204" pitchFamily="34" charset="0"/>
            </a:endParaRPr>
          </a:p>
          <a:p>
            <a:pPr marL="342900" indent="-342900" algn="l">
              <a:spcAft>
                <a:spcPts val="0"/>
              </a:spcAft>
              <a:buFont typeface="Arial" panose="020B0604020202020204" pitchFamily="34" charset="0"/>
              <a:buChar char="•"/>
            </a:pPr>
            <a:r>
              <a:rPr lang="ru-RU" sz="2300" dirty="0" smtClean="0">
                <a:latin typeface="Calibri" panose="020F0502020204030204" pitchFamily="34" charset="0"/>
                <a:cs typeface="Calibri" panose="020F0502020204030204" pitchFamily="34" charset="0"/>
              </a:rPr>
              <a:t>И др</a:t>
            </a:r>
            <a:r>
              <a:rPr lang="ru-RU" dirty="0" smtClean="0">
                <a:latin typeface="Calibri" panose="020F0502020204030204" pitchFamily="34" charset="0"/>
                <a:cs typeface="Calibri" panose="020F0502020204030204" pitchFamily="34" charset="0"/>
              </a:rPr>
              <a:t>.</a:t>
            </a:r>
          </a:p>
          <a:p>
            <a:pPr algn="l">
              <a:spcAft>
                <a:spcPts val="1200"/>
              </a:spcAft>
            </a:pPr>
            <a:endParaRPr lang="ru-RU" dirty="0">
              <a:latin typeface="Calibri" panose="020F0502020204030204" pitchFamily="34" charset="0"/>
              <a:cs typeface="Calibri" panose="020F0502020204030204" pitchFamily="34" charset="0"/>
            </a:endParaRPr>
          </a:p>
          <a:p>
            <a:pPr algn="l"/>
            <a:endParaRPr lang="en-US" sz="2000" dirty="0">
              <a:latin typeface="Calibri" panose="020F0502020204030204" pitchFamily="34" charset="0"/>
              <a:cs typeface="Calibri" panose="020F0502020204030204" pitchFamily="34" charset="0"/>
            </a:endParaRPr>
          </a:p>
        </p:txBody>
      </p:sp>
      <p:pic>
        <p:nvPicPr>
          <p:cNvPr id="20482" name="Picture 2"/>
          <p:cNvPicPr>
            <a:picLocks noChangeAspect="1" noChangeArrowheads="1"/>
          </p:cNvPicPr>
          <p:nvPr/>
        </p:nvPicPr>
        <p:blipFill>
          <a:blip r:embed="rId3" cstate="print"/>
          <a:srcRect/>
          <a:stretch>
            <a:fillRect/>
          </a:stretch>
        </p:blipFill>
        <p:spPr bwMode="auto">
          <a:xfrm>
            <a:off x="3512457" y="1640114"/>
            <a:ext cx="5444672" cy="4862286"/>
          </a:xfrm>
          <a:prstGeom prst="rect">
            <a:avLst/>
          </a:prstGeom>
          <a:noFill/>
          <a:ln w="9525">
            <a:noFill/>
            <a:miter lim="800000"/>
            <a:headEnd/>
            <a:tailEnd/>
          </a:ln>
          <a:effectLst/>
        </p:spPr>
      </p:pic>
    </p:spTree>
    <p:extLst>
      <p:ext uri="{BB962C8B-B14F-4D97-AF65-F5344CB8AC3E}">
        <p14:creationId xmlns:p14="http://schemas.microsoft.com/office/powerpoint/2010/main" val="2492312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Беспроводной </a:t>
            </a:r>
            <a:r>
              <a:rPr lang="ru-RU" dirty="0" err="1" smtClean="0"/>
              <a:t>ьщсе</a:t>
            </a:r>
            <a:endParaRPr lang="ru-RU" dirty="0"/>
          </a:p>
        </p:txBody>
      </p:sp>
      <p:sp>
        <p:nvSpPr>
          <p:cNvPr id="3" name="Объект 2"/>
          <p:cNvSpPr>
            <a:spLocks noGrp="1"/>
          </p:cNvSpPr>
          <p:nvPr>
            <p:ph idx="1"/>
          </p:nvPr>
        </p:nvSpPr>
        <p:spPr/>
        <p:txBody>
          <a:bodyPr/>
          <a:lstStyle/>
          <a:p>
            <a:r>
              <a:rPr lang="ru-RU" dirty="0" smtClean="0">
                <a:latin typeface="Calibri" panose="020F0502020204030204" pitchFamily="34" charset="0"/>
                <a:cs typeface="Calibri" panose="020F0502020204030204" pitchFamily="34" charset="0"/>
              </a:rPr>
              <a:t>Усиливает радиосигналы с целью увеличения радиуса действия беспроводной сети.</a:t>
            </a:r>
          </a:p>
          <a:p>
            <a:pPr lvl="1"/>
            <a:r>
              <a:rPr lang="ru-RU" sz="2100" dirty="0" smtClean="0">
                <a:latin typeface="Calibri" panose="020F0502020204030204" pitchFamily="34" charset="0"/>
                <a:cs typeface="Calibri" panose="020F0502020204030204" pitchFamily="34" charset="0"/>
              </a:rPr>
              <a:t>Полностью повторяет сигналы с входа на выход</a:t>
            </a:r>
          </a:p>
          <a:p>
            <a:endParaRPr lang="ru-RU" dirty="0">
              <a:latin typeface="Calibri" panose="020F0502020204030204" pitchFamily="34" charset="0"/>
              <a:cs typeface="Calibri" panose="020F0502020204030204" pitchFamily="34" charset="0"/>
            </a:endParaRPr>
          </a:p>
          <a:p>
            <a:endParaRPr lang="ru-RU" dirty="0" smtClean="0">
              <a:latin typeface="Calibri" panose="020F0502020204030204" pitchFamily="34" charset="0"/>
              <a:cs typeface="Calibri" panose="020F0502020204030204" pitchFamily="34" charset="0"/>
            </a:endParaRPr>
          </a:p>
          <a:p>
            <a:endParaRPr lang="ru-RU" dirty="0">
              <a:latin typeface="Calibri" panose="020F0502020204030204" pitchFamily="34" charset="0"/>
              <a:cs typeface="Calibri" panose="020F0502020204030204" pitchFamily="34" charset="0"/>
            </a:endParaRPr>
          </a:p>
          <a:p>
            <a:endParaRPr lang="ru-RU" dirty="0" smtClean="0">
              <a:latin typeface="Calibri" panose="020F0502020204030204" pitchFamily="34" charset="0"/>
              <a:cs typeface="Calibri" panose="020F0502020204030204" pitchFamily="34" charset="0"/>
            </a:endParaRPr>
          </a:p>
          <a:p>
            <a:r>
              <a:rPr lang="ru-RU" dirty="0" smtClean="0">
                <a:latin typeface="Calibri" panose="020F0502020204030204" pitchFamily="34" charset="0"/>
                <a:cs typeface="Calibri" panose="020F0502020204030204" pitchFamily="34" charset="0"/>
              </a:rPr>
              <a:t>В качестве повторителя </a:t>
            </a:r>
            <a:r>
              <a:rPr lang="ru-RU" dirty="0">
                <a:latin typeface="Calibri" panose="020F0502020204030204" pitchFamily="34" charset="0"/>
                <a:cs typeface="Calibri" panose="020F0502020204030204" pitchFamily="34" charset="0"/>
              </a:rPr>
              <a:t> </a:t>
            </a:r>
            <a:r>
              <a:rPr lang="ru-RU" dirty="0" smtClean="0">
                <a:latin typeface="Calibri" panose="020F0502020204030204" pitchFamily="34" charset="0"/>
                <a:cs typeface="Calibri" panose="020F0502020204030204" pitchFamily="34" charset="0"/>
              </a:rPr>
              <a:t>используется либо точка доступа, настроенная  на режим повторителя или отдельное устройство.</a:t>
            </a:r>
            <a:endParaRPr lang="ru-RU" dirty="0">
              <a:latin typeface="Calibri" panose="020F0502020204030204" pitchFamily="34" charset="0"/>
              <a:cs typeface="Calibri" panose="020F0502020204030204" pitchFamily="34" charset="0"/>
            </a:endParaRPr>
          </a:p>
          <a:p>
            <a:endParaRPr lang="ru-RU" dirty="0" smtClean="0">
              <a:latin typeface="Calibri" panose="020F0502020204030204" pitchFamily="34" charset="0"/>
              <a:cs typeface="Calibri" panose="020F0502020204030204" pitchFamily="34" charset="0"/>
            </a:endParaRPr>
          </a:p>
          <a:p>
            <a:endParaRPr lang="ru-RU" dirty="0" smtClean="0">
              <a:latin typeface="Calibri" panose="020F0502020204030204" pitchFamily="34" charset="0"/>
              <a:cs typeface="Calibri" panose="020F0502020204030204" pitchFamily="34" charset="0"/>
            </a:endParaRPr>
          </a:p>
          <a:p>
            <a:endParaRPr lang="ru-RU" dirty="0">
              <a:latin typeface="Calibri" panose="020F0502020204030204" pitchFamily="34" charset="0"/>
              <a:cs typeface="Calibri" panose="020F0502020204030204" pitchFamily="34" charset="0"/>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1775" y="2324100"/>
            <a:ext cx="581025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5925" y="4746625"/>
            <a:ext cx="5772150" cy="211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100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Беспроводной мост</a:t>
            </a:r>
            <a:endParaRPr lang="ru-RU" dirty="0"/>
          </a:p>
        </p:txBody>
      </p:sp>
      <p:sp>
        <p:nvSpPr>
          <p:cNvPr id="3" name="Объект 2"/>
          <p:cNvSpPr>
            <a:spLocks noGrp="1"/>
          </p:cNvSpPr>
          <p:nvPr>
            <p:ph idx="1"/>
          </p:nvPr>
        </p:nvSpPr>
        <p:spPr/>
        <p:txBody>
          <a:bodyPr/>
          <a:lstStyle/>
          <a:p>
            <a:r>
              <a:rPr lang="ru-RU" dirty="0" smtClean="0">
                <a:latin typeface="Calibri" panose="020F0502020204030204" pitchFamily="34" charset="0"/>
                <a:cs typeface="Calibri" panose="020F0502020204030204" pitchFamily="34" charset="0"/>
              </a:rPr>
              <a:t>Соединяет разные сегменты сети. </a:t>
            </a:r>
          </a:p>
          <a:p>
            <a:r>
              <a:rPr lang="ru-RU" dirty="0" smtClean="0">
                <a:latin typeface="Calibri" panose="020F0502020204030204" pitchFamily="34" charset="0"/>
                <a:cs typeface="Calibri" panose="020F0502020204030204" pitchFamily="34" charset="0"/>
              </a:rPr>
              <a:t>Пропускают кадры в другой сегмент сети, в случае если в нем находится </a:t>
            </a:r>
            <a:r>
              <a:rPr lang="ru-RU" dirty="0" err="1" smtClean="0">
                <a:latin typeface="Calibri" panose="020F0502020204030204" pitchFamily="34" charset="0"/>
                <a:cs typeface="Calibri" panose="020F0502020204030204" pitchFamily="34" charset="0"/>
              </a:rPr>
              <a:t>МАС</a:t>
            </a:r>
            <a:r>
              <a:rPr lang="ru-RU" dirty="0" smtClean="0">
                <a:latin typeface="Calibri" panose="020F0502020204030204" pitchFamily="34" charset="0"/>
                <a:cs typeface="Calibri" panose="020F0502020204030204" pitchFamily="34" charset="0"/>
              </a:rPr>
              <a:t>-адрес получателя.</a:t>
            </a:r>
          </a:p>
          <a:p>
            <a:endParaRPr lang="ru-RU" dirty="0" smtClean="0">
              <a:latin typeface="Calibri" panose="020F0502020204030204" pitchFamily="34" charset="0"/>
              <a:cs typeface="Calibri" panose="020F0502020204030204" pitchFamily="34" charset="0"/>
            </a:endParaRPr>
          </a:p>
          <a:p>
            <a:endParaRPr lang="ru-RU" dirty="0" smtClean="0">
              <a:latin typeface="Calibri" panose="020F0502020204030204" pitchFamily="34" charset="0"/>
              <a:cs typeface="Calibri" panose="020F0502020204030204" pitchFamily="34" charset="0"/>
            </a:endParaRPr>
          </a:p>
          <a:p>
            <a:endParaRPr lang="ru-RU" dirty="0">
              <a:latin typeface="Calibri" panose="020F0502020204030204" pitchFamily="34" charset="0"/>
              <a:cs typeface="Calibri" panose="020F0502020204030204" pitchFamily="34" charset="0"/>
            </a:endParaRPr>
          </a:p>
          <a:p>
            <a:endParaRPr lang="ru-RU" dirty="0" smtClean="0">
              <a:latin typeface="Calibri" panose="020F0502020204030204" pitchFamily="34" charset="0"/>
              <a:cs typeface="Calibri" panose="020F0502020204030204" pitchFamily="34" charset="0"/>
            </a:endParaRPr>
          </a:p>
          <a:p>
            <a:endParaRPr lang="ru-RU" dirty="0">
              <a:latin typeface="Calibri" panose="020F0502020204030204" pitchFamily="34" charset="0"/>
              <a:cs typeface="Calibri" panose="020F0502020204030204" pitchFamily="34" charset="0"/>
            </a:endParaRPr>
          </a:p>
          <a:p>
            <a:endParaRPr lang="ru-RU" dirty="0" smtClean="0">
              <a:latin typeface="Calibri" panose="020F0502020204030204" pitchFamily="34" charset="0"/>
              <a:cs typeface="Calibri" panose="020F0502020204030204" pitchFamily="34" charset="0"/>
            </a:endParaRPr>
          </a:p>
          <a:p>
            <a:r>
              <a:rPr lang="ru-RU" dirty="0" smtClean="0">
                <a:latin typeface="Calibri" panose="020F0502020204030204" pitchFamily="34" charset="0"/>
                <a:cs typeface="Calibri" panose="020F0502020204030204" pitchFamily="34" charset="0"/>
              </a:rPr>
              <a:t>В качестве повторителя </a:t>
            </a:r>
            <a:r>
              <a:rPr lang="ru-RU" dirty="0">
                <a:latin typeface="Calibri" panose="020F0502020204030204" pitchFamily="34" charset="0"/>
                <a:cs typeface="Calibri" panose="020F0502020204030204" pitchFamily="34" charset="0"/>
              </a:rPr>
              <a:t> </a:t>
            </a:r>
            <a:r>
              <a:rPr lang="ru-RU" dirty="0" smtClean="0">
                <a:latin typeface="Calibri" panose="020F0502020204030204" pitchFamily="34" charset="0"/>
                <a:cs typeface="Calibri" panose="020F0502020204030204" pitchFamily="34" charset="0"/>
              </a:rPr>
              <a:t>используется либо точка доступа, настроенная  на режим повторителя или отдельное устройство.</a:t>
            </a:r>
            <a:endParaRPr lang="ru-RU" dirty="0">
              <a:latin typeface="Calibri" panose="020F0502020204030204" pitchFamily="34" charset="0"/>
              <a:cs typeface="Calibri" panose="020F0502020204030204" pitchFamily="34" charset="0"/>
            </a:endParaRPr>
          </a:p>
          <a:p>
            <a:endParaRPr lang="ru-RU" dirty="0" smtClean="0">
              <a:latin typeface="Calibri" panose="020F0502020204030204" pitchFamily="34" charset="0"/>
              <a:cs typeface="Calibri" panose="020F0502020204030204" pitchFamily="34" charset="0"/>
            </a:endParaRPr>
          </a:p>
          <a:p>
            <a:endParaRPr lang="ru-RU" dirty="0" smtClean="0">
              <a:latin typeface="Calibri" panose="020F0502020204030204" pitchFamily="34" charset="0"/>
              <a:cs typeface="Calibri" panose="020F0502020204030204" pitchFamily="34" charset="0"/>
            </a:endParaRPr>
          </a:p>
          <a:p>
            <a:endParaRPr lang="ru-RU" dirty="0">
              <a:latin typeface="Calibri" panose="020F0502020204030204" pitchFamily="34" charset="0"/>
              <a:cs typeface="Calibri" panose="020F0502020204030204" pitchFamily="34" charset="0"/>
            </a:endParaRPr>
          </a:p>
        </p:txBody>
      </p:sp>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75" y="2987675"/>
            <a:ext cx="8658225"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7285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5638" y="416549"/>
            <a:ext cx="8145462" cy="590448"/>
          </a:xfrm>
        </p:spPr>
        <p:txBody>
          <a:bodyPr/>
          <a:lstStyle/>
          <a:p>
            <a:r>
              <a:rPr lang="ru-RU" sz="2800" dirty="0" smtClean="0"/>
              <a:t>Топологии беспроводных сетей 802.11</a:t>
            </a:r>
            <a:endParaRPr lang="ru-RU" sz="2800" dirty="0"/>
          </a:p>
        </p:txBody>
      </p:sp>
      <p:sp>
        <p:nvSpPr>
          <p:cNvPr id="3" name="Содержимое 2"/>
          <p:cNvSpPr>
            <a:spLocks noGrp="1"/>
          </p:cNvSpPr>
          <p:nvPr>
            <p:ph idx="1"/>
          </p:nvPr>
        </p:nvSpPr>
        <p:spPr>
          <a:xfrm>
            <a:off x="389420" y="1076989"/>
            <a:ext cx="4599269" cy="5080743"/>
          </a:xfrm>
        </p:spPr>
        <p:txBody>
          <a:bodyPr/>
          <a:lstStyle/>
          <a:p>
            <a:pPr lvl="0"/>
            <a:r>
              <a:rPr lang="be-BY" b="1" dirty="0" smtClean="0">
                <a:latin typeface="Calibri" panose="020F0502020204030204" pitchFamily="34" charset="0"/>
                <a:cs typeface="Calibri" panose="020F0502020204030204" pitchFamily="34" charset="0"/>
              </a:rPr>
              <a:t>Режим прямого подключения (ad hoc). </a:t>
            </a:r>
          </a:p>
          <a:p>
            <a:pPr lvl="0"/>
            <a:r>
              <a:rPr lang="be-BY" dirty="0" smtClean="0">
                <a:latin typeface="Calibri" panose="020F0502020204030204" pitchFamily="34" charset="0"/>
                <a:cs typeface="Calibri" panose="020F0502020204030204" pitchFamily="34" charset="0"/>
              </a:rPr>
              <a:t>Два устройства соединены по беспроводной сети без промежуточных устройств.</a:t>
            </a:r>
          </a:p>
          <a:p>
            <a:pPr lvl="0"/>
            <a:r>
              <a:rPr lang="be-BY" dirty="0" smtClean="0">
                <a:latin typeface="Calibri" panose="020F0502020204030204" pitchFamily="34" charset="0"/>
                <a:cs typeface="Calibri" panose="020F0502020204030204" pitchFamily="34" charset="0"/>
              </a:rPr>
              <a:t>Нет подключения к проводной сети.</a:t>
            </a:r>
          </a:p>
          <a:p>
            <a:pPr lvl="0"/>
            <a:r>
              <a:rPr lang="be-BY" dirty="0" smtClean="0">
                <a:latin typeface="Calibri" panose="020F0502020204030204" pitchFamily="34" charset="0"/>
                <a:cs typeface="Calibri" panose="020F0502020204030204" pitchFamily="34" charset="0"/>
              </a:rPr>
              <a:t>Простота развертывани</a:t>
            </a:r>
            <a:r>
              <a:rPr lang="be-BY" dirty="0" smtClean="0"/>
              <a:t>я</a:t>
            </a:r>
          </a:p>
          <a:p>
            <a:pPr lvl="0"/>
            <a:endParaRPr lang="be-BY" dirty="0" smtClean="0"/>
          </a:p>
          <a:p>
            <a:pPr lvl="0"/>
            <a:endParaRPr lang="be-BY" dirty="0" smtClean="0"/>
          </a:p>
          <a:p>
            <a:pPr lvl="0"/>
            <a:endParaRPr lang="ru-RU" dirty="0" smtClean="0"/>
          </a:p>
          <a:p>
            <a:endParaRPr lang="ru-RU" sz="2200" dirty="0"/>
          </a:p>
        </p:txBody>
      </p:sp>
      <p:pic>
        <p:nvPicPr>
          <p:cNvPr id="4" name="Picture 2"/>
          <p:cNvPicPr>
            <a:picLocks noChangeAspect="1" noChangeArrowheads="1"/>
          </p:cNvPicPr>
          <p:nvPr/>
        </p:nvPicPr>
        <p:blipFill>
          <a:blip r:embed="rId2" cstate="print"/>
          <a:srcRect/>
          <a:stretch>
            <a:fillRect/>
          </a:stretch>
        </p:blipFill>
        <p:spPr bwMode="auto">
          <a:xfrm>
            <a:off x="5046562" y="1147340"/>
            <a:ext cx="3546535" cy="3470275"/>
          </a:xfrm>
          <a:prstGeom prst="rect">
            <a:avLst/>
          </a:prstGeom>
          <a:noFill/>
          <a:ln w="9525">
            <a:noFill/>
            <a:miter lim="800000"/>
            <a:headEnd/>
            <a:tailEnd/>
          </a:ln>
        </p:spPr>
      </p:pic>
      <p:sp>
        <p:nvSpPr>
          <p:cNvPr id="5" name="Rectangle 4"/>
          <p:cNvSpPr>
            <a:spLocks noChangeArrowheads="1"/>
          </p:cNvSpPr>
          <p:nvPr/>
        </p:nvSpPr>
        <p:spPr bwMode="auto">
          <a:xfrm>
            <a:off x="4940670" y="4788664"/>
            <a:ext cx="4203330" cy="369332"/>
          </a:xfrm>
          <a:prstGeom prst="rect">
            <a:avLst/>
          </a:prstGeom>
          <a:noFill/>
          <a:ln w="9525">
            <a:noFill/>
            <a:miter lim="800000"/>
            <a:headEnd/>
            <a:tailEnd/>
          </a:ln>
        </p:spPr>
        <p:txBody>
          <a:bodyPr wrap="none">
            <a:spAutoFit/>
          </a:bodyPr>
          <a:lstStyle/>
          <a:p>
            <a:r>
              <a:rPr lang="ru-RU" sz="2000" b="1" i="1" dirty="0" err="1"/>
              <a:t>Одноранговый</a:t>
            </a:r>
            <a:r>
              <a:rPr lang="ru-RU" sz="2000" b="1" i="1" dirty="0"/>
              <a:t>  режим  </a:t>
            </a:r>
            <a:r>
              <a:rPr lang="ru-RU" sz="2000" b="1" i="1" dirty="0" err="1"/>
              <a:t>Ad</a:t>
            </a:r>
            <a:r>
              <a:rPr lang="ru-RU" sz="2000" b="1" i="1" dirty="0"/>
              <a:t> </a:t>
            </a:r>
            <a:r>
              <a:rPr lang="ru-RU" sz="2000" b="1" i="1" dirty="0" err="1"/>
              <a:t>Hoc</a:t>
            </a:r>
            <a:r>
              <a:rPr lang="ru-RU" sz="2000" i="1" dirty="0"/>
              <a:t> </a:t>
            </a:r>
            <a:endParaRPr lang="ru-RU"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55638" y="914400"/>
            <a:ext cx="4008959" cy="4672014"/>
          </a:xfrm>
        </p:spPr>
        <p:txBody>
          <a:bodyPr/>
          <a:lstStyle/>
          <a:p>
            <a:pPr lvl="0"/>
            <a:endParaRPr lang="be-BY" dirty="0" smtClean="0"/>
          </a:p>
          <a:p>
            <a:pPr lvl="0"/>
            <a:r>
              <a:rPr lang="be-BY" b="1" dirty="0" smtClean="0">
                <a:latin typeface="Calibri" panose="020F0502020204030204" pitchFamily="34" charset="0"/>
                <a:cs typeface="Calibri" panose="020F0502020204030204" pitchFamily="34" charset="0"/>
              </a:rPr>
              <a:t>Инфраструктурный режим</a:t>
            </a:r>
          </a:p>
          <a:p>
            <a:pPr lvl="0"/>
            <a:r>
              <a:rPr lang="be-BY" dirty="0" smtClean="0">
                <a:latin typeface="Calibri" panose="020F0502020204030204" pitchFamily="34" charset="0"/>
                <a:cs typeface="Calibri" panose="020F0502020204030204" pitchFamily="34" charset="0"/>
              </a:rPr>
              <a:t>Беспроводные клиенты соединены друг с другом посредством  точки доступа .</a:t>
            </a:r>
          </a:p>
          <a:p>
            <a:pPr lvl="0"/>
            <a:r>
              <a:rPr lang="be-BY" dirty="0" smtClean="0">
                <a:latin typeface="Calibri" panose="020F0502020204030204" pitchFamily="34" charset="0"/>
                <a:cs typeface="Calibri" panose="020F0502020204030204" pitchFamily="34" charset="0"/>
              </a:rPr>
              <a:t>Точки доступа имеют порт Ethernet, для подключения к сетевой инфраструктуре посредством кабеля. </a:t>
            </a:r>
            <a:endParaRPr lang="ru-RU" dirty="0" smtClean="0">
              <a:latin typeface="Calibri" panose="020F0502020204030204" pitchFamily="34" charset="0"/>
              <a:cs typeface="Calibri" panose="020F0502020204030204" pitchFamily="34" charset="0"/>
            </a:endParaRPr>
          </a:p>
          <a:p>
            <a:endParaRPr lang="ru-RU" dirty="0"/>
          </a:p>
        </p:txBody>
      </p:sp>
      <p:sp>
        <p:nvSpPr>
          <p:cNvPr id="4" name="Заголовок 1"/>
          <p:cNvSpPr>
            <a:spLocks noGrp="1"/>
          </p:cNvSpPr>
          <p:nvPr>
            <p:ph type="title"/>
          </p:nvPr>
        </p:nvSpPr>
        <p:spPr>
          <a:xfrm>
            <a:off x="725086" y="404974"/>
            <a:ext cx="8145462" cy="451553"/>
          </a:xfrm>
        </p:spPr>
        <p:txBody>
          <a:bodyPr/>
          <a:lstStyle/>
          <a:p>
            <a:r>
              <a:rPr lang="ru-RU" sz="2800" dirty="0" smtClean="0"/>
              <a:t>Топологии беспроводных сетей 802.11</a:t>
            </a:r>
            <a:endParaRPr lang="ru-RU" sz="2800" dirty="0"/>
          </a:p>
        </p:txBody>
      </p:sp>
      <p:pic>
        <p:nvPicPr>
          <p:cNvPr id="5" name="Picture 3"/>
          <p:cNvPicPr>
            <a:picLocks noChangeAspect="1" noChangeArrowheads="1"/>
          </p:cNvPicPr>
          <p:nvPr/>
        </p:nvPicPr>
        <p:blipFill>
          <a:blip r:embed="rId2" cstate="print"/>
          <a:srcRect/>
          <a:stretch>
            <a:fillRect/>
          </a:stretch>
        </p:blipFill>
        <p:spPr bwMode="auto">
          <a:xfrm>
            <a:off x="4830498" y="1053296"/>
            <a:ext cx="4085625" cy="4027989"/>
          </a:xfrm>
          <a:prstGeom prst="rect">
            <a:avLst/>
          </a:prstGeom>
          <a:noFill/>
          <a:ln w="9525">
            <a:noFill/>
            <a:miter lim="800000"/>
            <a:headEnd/>
            <a:tailEnd/>
          </a:ln>
        </p:spPr>
      </p:pic>
      <p:sp>
        <p:nvSpPr>
          <p:cNvPr id="6" name="Rectangle 5"/>
          <p:cNvSpPr>
            <a:spLocks noChangeArrowheads="1"/>
          </p:cNvSpPr>
          <p:nvPr/>
        </p:nvSpPr>
        <p:spPr bwMode="auto">
          <a:xfrm>
            <a:off x="5590572" y="4985433"/>
            <a:ext cx="3062026" cy="757130"/>
          </a:xfrm>
          <a:prstGeom prst="rect">
            <a:avLst/>
          </a:prstGeom>
          <a:noFill/>
          <a:ln w="9525">
            <a:noFill/>
            <a:miter lim="800000"/>
            <a:headEnd/>
            <a:tailEnd/>
          </a:ln>
        </p:spPr>
        <p:txBody>
          <a:bodyPr wrap="square">
            <a:spAutoFit/>
          </a:bodyPr>
          <a:lstStyle/>
          <a:p>
            <a:r>
              <a:rPr lang="ru-RU" dirty="0"/>
              <a:t>Инфраструктурный режим</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Grp="1" noChangeAspect="1" noChangeArrowheads="1"/>
          </p:cNvPicPr>
          <p:nvPr>
            <p:ph idx="1"/>
          </p:nvPr>
        </p:nvPicPr>
        <p:blipFill>
          <a:blip r:embed="rId2" cstate="print"/>
          <a:srcRect/>
          <a:stretch>
            <a:fillRect/>
          </a:stretch>
        </p:blipFill>
        <p:spPr bwMode="auto">
          <a:xfrm>
            <a:off x="752355" y="1129095"/>
            <a:ext cx="7836061" cy="2435907"/>
          </a:xfrm>
          <a:prstGeom prst="rect">
            <a:avLst/>
          </a:prstGeom>
          <a:noFill/>
          <a:ln w="9525">
            <a:noFill/>
            <a:miter lim="800000"/>
            <a:headEnd/>
            <a:tailEnd/>
          </a:ln>
        </p:spPr>
      </p:pic>
      <p:sp>
        <p:nvSpPr>
          <p:cNvPr id="5" name="Заголовок 1"/>
          <p:cNvSpPr>
            <a:spLocks noGrp="1"/>
          </p:cNvSpPr>
          <p:nvPr>
            <p:ph type="title"/>
          </p:nvPr>
        </p:nvSpPr>
        <p:spPr>
          <a:xfrm>
            <a:off x="655638" y="485775"/>
            <a:ext cx="8145462" cy="451774"/>
          </a:xfrm>
        </p:spPr>
        <p:txBody>
          <a:bodyPr/>
          <a:lstStyle/>
          <a:p>
            <a:r>
              <a:rPr lang="ru-RU" sz="2800" dirty="0" smtClean="0"/>
              <a:t>Топологии беспроводных сетей 802.11</a:t>
            </a:r>
            <a:endParaRPr lang="ru-RU" sz="2800" dirty="0"/>
          </a:p>
        </p:txBody>
      </p:sp>
      <p:sp>
        <p:nvSpPr>
          <p:cNvPr id="6" name="TextBox 5"/>
          <p:cNvSpPr txBox="1"/>
          <p:nvPr/>
        </p:nvSpPr>
        <p:spPr>
          <a:xfrm>
            <a:off x="439837" y="4085863"/>
            <a:ext cx="8032831" cy="729430"/>
          </a:xfrm>
          <a:prstGeom prst="rect">
            <a:avLst/>
          </a:prstGeom>
          <a:noFill/>
        </p:spPr>
        <p:txBody>
          <a:bodyPr wrap="square" rtlCol="0">
            <a:spAutoFit/>
          </a:bodyPr>
          <a:lstStyle/>
          <a:p>
            <a:pPr algn="l">
              <a:buFont typeface="Wingdings" pitchFamily="2" charset="2"/>
              <a:buChar char="§"/>
            </a:pPr>
            <a:r>
              <a:rPr lang="ru-RU" sz="2200" dirty="0" smtClean="0"/>
              <a:t>Соединяются сегменты сети</a:t>
            </a:r>
          </a:p>
          <a:p>
            <a:pPr algn="l"/>
            <a:endParaRPr lang="ru-RU" dirty="0"/>
          </a:p>
        </p:txBody>
      </p:sp>
      <p:sp>
        <p:nvSpPr>
          <p:cNvPr id="7" name="TextBox 6"/>
          <p:cNvSpPr txBox="1"/>
          <p:nvPr/>
        </p:nvSpPr>
        <p:spPr>
          <a:xfrm>
            <a:off x="3194613" y="3611301"/>
            <a:ext cx="2556662" cy="397032"/>
          </a:xfrm>
          <a:prstGeom prst="rect">
            <a:avLst/>
          </a:prstGeom>
          <a:noFill/>
        </p:spPr>
        <p:txBody>
          <a:bodyPr wrap="none" rtlCol="0">
            <a:spAutoFit/>
          </a:bodyPr>
          <a:lstStyle/>
          <a:p>
            <a:r>
              <a:rPr lang="ru-RU" sz="2200" b="1" dirty="0" smtClean="0"/>
              <a:t>Мостовой режим</a:t>
            </a:r>
            <a:endParaRPr lang="ru-RU" sz="22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endParaRPr lang="ru-RU" sz="2000" b="1" i="1" dirty="0" smtClean="0"/>
          </a:p>
          <a:p>
            <a:endParaRPr lang="ru-RU" sz="2000" b="1" i="1" dirty="0" smtClean="0"/>
          </a:p>
          <a:p>
            <a:endParaRPr lang="ru-RU" sz="2000" b="1" i="1" dirty="0" smtClean="0"/>
          </a:p>
          <a:p>
            <a:endParaRPr lang="ru-RU" sz="2000" b="1" i="1" dirty="0" smtClean="0"/>
          </a:p>
          <a:p>
            <a:pPr algn="ctr">
              <a:buNone/>
            </a:pPr>
            <a:endParaRPr lang="ru-RU" sz="2000" b="1" dirty="0" smtClean="0"/>
          </a:p>
          <a:p>
            <a:pPr algn="ctr">
              <a:buNone/>
            </a:pPr>
            <a:endParaRPr lang="ru-RU" sz="2000" b="1" dirty="0" smtClean="0"/>
          </a:p>
          <a:p>
            <a:pPr algn="ctr">
              <a:buNone/>
            </a:pPr>
            <a:endParaRPr lang="ru-RU" sz="2000" b="1" dirty="0" smtClean="0"/>
          </a:p>
          <a:p>
            <a:pPr algn="ctr">
              <a:buNone/>
            </a:pPr>
            <a:endParaRPr lang="ru-RU" sz="2000" b="1" dirty="0" smtClean="0"/>
          </a:p>
          <a:p>
            <a:pPr algn="ctr">
              <a:buNone/>
            </a:pPr>
            <a:r>
              <a:rPr lang="ru-RU" sz="2000" b="1" dirty="0" smtClean="0"/>
              <a:t>Мост + точка доступа</a:t>
            </a:r>
            <a:endParaRPr lang="ru-RU" sz="2000" b="1" i="1" dirty="0" smtClean="0"/>
          </a:p>
          <a:p>
            <a:r>
              <a:rPr lang="ru-RU" b="1" i="1" dirty="0" smtClean="0">
                <a:latin typeface="Calibri" panose="020F0502020204030204" pitchFamily="34" charset="0"/>
                <a:cs typeface="Calibri" panose="020F0502020204030204" pitchFamily="34" charset="0"/>
              </a:rPr>
              <a:t>Режим WDS </a:t>
            </a:r>
            <a:r>
              <a:rPr lang="ru-RU" b="1" i="1" dirty="0" err="1" smtClean="0">
                <a:latin typeface="Calibri" panose="020F0502020204030204" pitchFamily="34" charset="0"/>
                <a:cs typeface="Calibri" panose="020F0502020204030204" pitchFamily="34" charset="0"/>
              </a:rPr>
              <a:t>with</a:t>
            </a:r>
            <a:r>
              <a:rPr lang="ru-RU" b="1" i="1" dirty="0" smtClean="0">
                <a:latin typeface="Calibri" panose="020F0502020204030204" pitchFamily="34" charset="0"/>
                <a:cs typeface="Calibri" panose="020F0502020204030204" pitchFamily="34" charset="0"/>
              </a:rPr>
              <a:t> AP (WDS </a:t>
            </a:r>
            <a:r>
              <a:rPr lang="ru-RU" b="1" i="1" dirty="0" err="1" smtClean="0">
                <a:latin typeface="Calibri" panose="020F0502020204030204" pitchFamily="34" charset="0"/>
                <a:cs typeface="Calibri" panose="020F0502020204030204" pitchFamily="34" charset="0"/>
              </a:rPr>
              <a:t>with</a:t>
            </a:r>
            <a:r>
              <a:rPr lang="ru-RU" b="1" i="1" dirty="0" smtClean="0">
                <a:latin typeface="Calibri" panose="020F0502020204030204" pitchFamily="34" charset="0"/>
                <a:cs typeface="Calibri" panose="020F0502020204030204" pitchFamily="34" charset="0"/>
              </a:rPr>
              <a:t> </a:t>
            </a:r>
            <a:r>
              <a:rPr lang="ru-RU" b="1" i="1" dirty="0" err="1" smtClean="0">
                <a:latin typeface="Calibri" panose="020F0502020204030204" pitchFamily="34" charset="0"/>
                <a:cs typeface="Calibri" panose="020F0502020204030204" pitchFamily="34" charset="0"/>
              </a:rPr>
              <a:t>Access</a:t>
            </a:r>
            <a:r>
              <a:rPr lang="ru-RU" b="1" i="1" dirty="0" smtClean="0">
                <a:latin typeface="Calibri" panose="020F0502020204030204" pitchFamily="34" charset="0"/>
                <a:cs typeface="Calibri" panose="020F0502020204030204" pitchFamily="34" charset="0"/>
              </a:rPr>
              <a:t> </a:t>
            </a:r>
            <a:r>
              <a:rPr lang="ru-RU" b="1" i="1" dirty="0" err="1" smtClean="0">
                <a:latin typeface="Calibri" panose="020F0502020204030204" pitchFamily="34" charset="0"/>
                <a:cs typeface="Calibri" panose="020F0502020204030204" pitchFamily="34" charset="0"/>
              </a:rPr>
              <a:t>Point</a:t>
            </a:r>
            <a:r>
              <a:rPr lang="ru-RU" b="1" i="1" dirty="0" smtClean="0">
                <a:latin typeface="Calibri" panose="020F0502020204030204" pitchFamily="34" charset="0"/>
                <a:cs typeface="Calibri" panose="020F0502020204030204" pitchFamily="34" charset="0"/>
              </a:rPr>
              <a:t>)</a:t>
            </a:r>
            <a:r>
              <a:rPr lang="ru-RU" dirty="0" smtClean="0">
                <a:latin typeface="Calibri" panose="020F0502020204030204" pitchFamily="34" charset="0"/>
                <a:cs typeface="Calibri" panose="020F0502020204030204" pitchFamily="34" charset="0"/>
              </a:rPr>
              <a:t>, </a:t>
            </a:r>
          </a:p>
          <a:p>
            <a:r>
              <a:rPr lang="ru-RU" dirty="0" smtClean="0">
                <a:latin typeface="Calibri" panose="020F0502020204030204" pitchFamily="34" charset="0"/>
                <a:cs typeface="Calibri" panose="020F0502020204030204" pitchFamily="34" charset="0"/>
              </a:rPr>
              <a:t>Организуется мостовая связь между точками доступа и одновременно подключаются  клиентские компьютеры.</a:t>
            </a:r>
          </a:p>
          <a:p>
            <a:r>
              <a:rPr lang="ru-RU" sz="2000" dirty="0" smtClean="0"/>
              <a:t>. </a:t>
            </a:r>
            <a:endParaRPr lang="ru-RU" sz="2000" dirty="0"/>
          </a:p>
        </p:txBody>
      </p:sp>
      <p:pic>
        <p:nvPicPr>
          <p:cNvPr id="4" name="Picture 4"/>
          <p:cNvPicPr>
            <a:picLocks noChangeAspect="1" noChangeArrowheads="1"/>
          </p:cNvPicPr>
          <p:nvPr/>
        </p:nvPicPr>
        <p:blipFill>
          <a:blip r:embed="rId2" cstate="print"/>
          <a:srcRect/>
          <a:stretch>
            <a:fillRect/>
          </a:stretch>
        </p:blipFill>
        <p:spPr bwMode="auto">
          <a:xfrm>
            <a:off x="1041722" y="923064"/>
            <a:ext cx="6743865" cy="2881686"/>
          </a:xfrm>
          <a:prstGeom prst="rect">
            <a:avLst/>
          </a:prstGeom>
          <a:noFill/>
          <a:ln w="9525">
            <a:noFill/>
            <a:miter lim="800000"/>
            <a:headEnd/>
            <a:tailEnd/>
          </a:ln>
        </p:spPr>
      </p:pic>
      <p:sp>
        <p:nvSpPr>
          <p:cNvPr id="6" name="Заголовок 1"/>
          <p:cNvSpPr>
            <a:spLocks noGrp="1"/>
          </p:cNvSpPr>
          <p:nvPr>
            <p:ph type="title"/>
          </p:nvPr>
        </p:nvSpPr>
        <p:spPr>
          <a:xfrm>
            <a:off x="690563" y="439738"/>
            <a:ext cx="8145462" cy="358915"/>
          </a:xfrm>
        </p:spPr>
        <p:txBody>
          <a:bodyPr/>
          <a:lstStyle/>
          <a:p>
            <a:r>
              <a:rPr lang="ru-RU" sz="2800" dirty="0" smtClean="0"/>
              <a:t>Топологии беспроводных сетей 802.11</a:t>
            </a:r>
            <a:endParaRPr lang="ru-RU"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endParaRPr lang="ru-RU" sz="2000" dirty="0" smtClean="0"/>
          </a:p>
          <a:p>
            <a:endParaRPr lang="ru-RU" sz="2000" dirty="0" smtClean="0"/>
          </a:p>
          <a:p>
            <a:endParaRPr lang="ru-RU" sz="2000" dirty="0" smtClean="0"/>
          </a:p>
          <a:p>
            <a:endParaRPr lang="ru-RU" sz="2000" dirty="0" smtClean="0"/>
          </a:p>
          <a:p>
            <a:pPr algn="ctr"/>
            <a:endParaRPr lang="ru-RU" sz="2000" dirty="0" smtClean="0"/>
          </a:p>
          <a:p>
            <a:pPr algn="ctr">
              <a:buNone/>
            </a:pPr>
            <a:r>
              <a:rPr lang="ru-RU" sz="2000" b="1" dirty="0" smtClean="0"/>
              <a:t>Режим повторителя</a:t>
            </a:r>
          </a:p>
          <a:p>
            <a:endParaRPr lang="ru-RU" sz="2000" dirty="0" smtClean="0"/>
          </a:p>
          <a:p>
            <a:endParaRPr lang="ru-RU" sz="2000" dirty="0" smtClean="0"/>
          </a:p>
          <a:p>
            <a:r>
              <a:rPr lang="ru-RU" sz="2000" b="1" dirty="0" smtClean="0"/>
              <a:t>Режим повторителя</a:t>
            </a:r>
          </a:p>
          <a:p>
            <a:r>
              <a:rPr lang="ru-RU" dirty="0" smtClean="0">
                <a:latin typeface="Calibri" panose="020F0502020204030204" pitchFamily="34" charset="0"/>
                <a:cs typeface="Calibri" panose="020F0502020204030204" pitchFamily="34" charset="0"/>
              </a:rPr>
              <a:t>Аналогичен  проводному повторителю</a:t>
            </a:r>
          </a:p>
          <a:p>
            <a:r>
              <a:rPr lang="ru-RU" dirty="0" smtClean="0">
                <a:latin typeface="Calibri" panose="020F0502020204030204" pitchFamily="34" charset="0"/>
                <a:cs typeface="Calibri" panose="020F0502020204030204" pitchFamily="34" charset="0"/>
              </a:rPr>
              <a:t>Ретранслирует все пакеты, поступившие на его беспроводный интерфейс. </a:t>
            </a:r>
            <a:endParaRPr lang="ru-RU" sz="2000" dirty="0"/>
          </a:p>
        </p:txBody>
      </p:sp>
      <p:pic>
        <p:nvPicPr>
          <p:cNvPr id="4" name="Picture 5"/>
          <p:cNvPicPr>
            <a:picLocks noChangeAspect="1" noChangeArrowheads="1"/>
          </p:cNvPicPr>
          <p:nvPr/>
        </p:nvPicPr>
        <p:blipFill>
          <a:blip r:embed="rId3" cstate="print"/>
          <a:srcRect/>
          <a:stretch>
            <a:fillRect/>
          </a:stretch>
        </p:blipFill>
        <p:spPr bwMode="auto">
          <a:xfrm>
            <a:off x="768242" y="925974"/>
            <a:ext cx="8063660" cy="3032568"/>
          </a:xfrm>
          <a:prstGeom prst="rect">
            <a:avLst/>
          </a:prstGeom>
          <a:noFill/>
          <a:ln w="9525">
            <a:noFill/>
            <a:miter lim="800000"/>
            <a:headEnd/>
            <a:tailEnd/>
          </a:ln>
        </p:spPr>
      </p:pic>
      <p:sp>
        <p:nvSpPr>
          <p:cNvPr id="5" name="Заголовок 1"/>
          <p:cNvSpPr txBox="1">
            <a:spLocks/>
          </p:cNvSpPr>
          <p:nvPr/>
        </p:nvSpPr>
        <p:spPr bwMode="auto">
          <a:xfrm>
            <a:off x="690563" y="439738"/>
            <a:ext cx="8145462" cy="358915"/>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marL="0" marR="0" lvl="0" indent="0" algn="l" defTabSz="814388" rtl="0" eaLnBrk="0" fontAlgn="base" latinLnBrk="0" hangingPunct="0">
              <a:lnSpc>
                <a:spcPct val="90000"/>
              </a:lnSpc>
              <a:spcBef>
                <a:spcPct val="0"/>
              </a:spcBef>
              <a:spcAft>
                <a:spcPct val="0"/>
              </a:spcAft>
              <a:buClrTx/>
              <a:buSzTx/>
              <a:buFontTx/>
              <a:buNone/>
              <a:tabLst/>
              <a:defRPr/>
            </a:pPr>
            <a:r>
              <a:rPr kumimoji="0" lang="ru-RU" sz="2800" b="1" i="0" u="none" strike="noStrike" kern="0" cap="none" spc="0" normalizeH="0" baseline="0" noProof="0" smtClean="0">
                <a:ln>
                  <a:noFill/>
                </a:ln>
                <a:solidFill>
                  <a:srgbClr val="708CA1"/>
                </a:solidFill>
                <a:effectLst/>
                <a:uLnTx/>
                <a:uFillTx/>
                <a:latin typeface="+mj-lt"/>
                <a:ea typeface="+mj-ea"/>
                <a:cs typeface="+mj-cs"/>
              </a:rPr>
              <a:t>Топологии беспроводных сетей 802.11</a:t>
            </a:r>
            <a:endParaRPr kumimoji="0" lang="ru-RU" sz="2800" b="1" i="0" u="none" strike="noStrike" kern="0" cap="none" spc="0" normalizeH="0" baseline="0" noProof="0" dirty="0">
              <a:ln>
                <a:noFill/>
              </a:ln>
              <a:solidFill>
                <a:srgbClr val="708CA1"/>
              </a:solidFill>
              <a:effectLst/>
              <a:uLnTx/>
              <a:uFillTx/>
              <a:latin typeface="+mj-lt"/>
              <a:ea typeface="+mj-ea"/>
              <a:cs typeface="+mj-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Модель </a:t>
            </a:r>
            <a:r>
              <a:rPr lang="en-US" dirty="0" smtClean="0"/>
              <a:t>OSI </a:t>
            </a:r>
            <a:r>
              <a:rPr lang="ru-RU" dirty="0" smtClean="0"/>
              <a:t>для беспроводных сетей</a:t>
            </a:r>
            <a:r>
              <a:rPr lang="en-US" dirty="0" smtClean="0"/>
              <a:t> </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625" y="1176338"/>
            <a:ext cx="752475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30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662" y="479198"/>
            <a:ext cx="8145462" cy="838200"/>
          </a:xfrm>
        </p:spPr>
        <p:txBody>
          <a:bodyPr/>
          <a:lstStyle/>
          <a:p>
            <a:r>
              <a:rPr lang="en-US" sz="1800" dirty="0" smtClean="0">
                <a:ea typeface="ＭＳ Ｐゴシック" pitchFamily="34" charset="-128"/>
              </a:rPr>
              <a:t>WLAN Components</a:t>
            </a:r>
            <a:r>
              <a:rPr lang="en-US" dirty="0">
                <a:ea typeface="ＭＳ Ｐゴシック" pitchFamily="34" charset="-128"/>
              </a:rPr>
              <a:t/>
            </a:r>
            <a:br>
              <a:rPr lang="en-US" dirty="0">
                <a:ea typeface="ＭＳ Ｐゴシック" pitchFamily="34" charset="-128"/>
              </a:rPr>
            </a:br>
            <a:r>
              <a:rPr lang="en-US" dirty="0" smtClean="0">
                <a:ea typeface="ＭＳ Ｐゴシック" pitchFamily="34" charset="-128"/>
              </a:rPr>
              <a:t>Benefits of Wireless</a:t>
            </a:r>
            <a:endParaRPr lang="en-US" dirty="0"/>
          </a:p>
        </p:txBody>
      </p:sp>
      <p:sp>
        <p:nvSpPr>
          <p:cNvPr id="3" name="Content Placeholder 2"/>
          <p:cNvSpPr>
            <a:spLocks noGrp="1"/>
          </p:cNvSpPr>
          <p:nvPr>
            <p:ph idx="1"/>
          </p:nvPr>
        </p:nvSpPr>
        <p:spPr>
          <a:xfrm>
            <a:off x="525011" y="1601873"/>
            <a:ext cx="3936178" cy="3455394"/>
          </a:xfrm>
        </p:spPr>
        <p:txBody>
          <a:bodyPr/>
          <a:lstStyle/>
          <a:p>
            <a:r>
              <a:rPr lang="ru-RU" sz="2000" dirty="0" smtClean="0"/>
              <a:t>Повышенная гибкость</a:t>
            </a:r>
          </a:p>
          <a:p>
            <a:r>
              <a:rPr lang="ru-RU" sz="2000" dirty="0" smtClean="0"/>
              <a:t/>
            </a:r>
            <a:br>
              <a:rPr lang="ru-RU" sz="2000" dirty="0" smtClean="0"/>
            </a:br>
            <a:r>
              <a:rPr lang="ru-RU" sz="2000" dirty="0" smtClean="0"/>
              <a:t>Повышение производительности</a:t>
            </a:r>
          </a:p>
          <a:p>
            <a:r>
              <a:rPr lang="ru-RU" sz="2000" dirty="0" smtClean="0"/>
              <a:t/>
            </a:r>
            <a:br>
              <a:rPr lang="ru-RU" sz="2000" dirty="0" smtClean="0"/>
            </a:br>
            <a:r>
              <a:rPr lang="ru-RU" sz="2000" dirty="0" smtClean="0"/>
              <a:t>Снижение затрат</a:t>
            </a:r>
          </a:p>
          <a:p>
            <a:r>
              <a:rPr lang="ru-RU" sz="2000" dirty="0" smtClean="0"/>
              <a:t/>
            </a:r>
            <a:br>
              <a:rPr lang="ru-RU" sz="2000" dirty="0" smtClean="0"/>
            </a:br>
            <a:r>
              <a:rPr lang="ru-RU" sz="2000" dirty="0" smtClean="0"/>
              <a:t>Возможность расти и адаптироваться к изменяющимся требованиям</a:t>
            </a:r>
            <a:endParaRPr lang="en-US" sz="2000" dirty="0" smtClean="0"/>
          </a:p>
        </p:txBody>
      </p:sp>
      <p:pic>
        <p:nvPicPr>
          <p:cNvPr id="1026" name="Picture 2"/>
          <p:cNvPicPr>
            <a:picLocks noChangeAspect="1" noChangeArrowheads="1"/>
          </p:cNvPicPr>
          <p:nvPr/>
        </p:nvPicPr>
        <p:blipFill>
          <a:blip r:embed="rId3" cstate="print"/>
          <a:srcRect l="47438" t="35096" r="22551" b="24038"/>
          <a:stretch>
            <a:fillRect/>
          </a:stretch>
        </p:blipFill>
        <p:spPr bwMode="auto">
          <a:xfrm>
            <a:off x="4186641" y="1601873"/>
            <a:ext cx="4448483" cy="3405556"/>
          </a:xfrm>
          <a:prstGeom prst="rect">
            <a:avLst/>
          </a:prstGeom>
          <a:noFill/>
          <a:ln w="9525">
            <a:noFill/>
            <a:miter lim="800000"/>
            <a:headEnd/>
            <a:tailEnd/>
          </a:ln>
        </p:spPr>
      </p:pic>
    </p:spTree>
    <p:extLst>
      <p:ext uri="{BB962C8B-B14F-4D97-AF65-F5344CB8AC3E}">
        <p14:creationId xmlns:p14="http://schemas.microsoft.com/office/powerpoint/2010/main" val="3371164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794884" y="2360385"/>
            <a:ext cx="7772400" cy="1362075"/>
          </a:xfrm>
        </p:spPr>
        <p:txBody>
          <a:bodyPr/>
          <a:lstStyle/>
          <a:p>
            <a:r>
              <a:rPr lang="ru-RU" dirty="0" smtClean="0"/>
              <a:t>П</a:t>
            </a:r>
            <a:r>
              <a:rPr lang="ru-RU" cap="none" dirty="0" smtClean="0"/>
              <a:t>одуровень модуляции</a:t>
            </a:r>
            <a:endParaRPr lang="ru-RU"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Каким  сигналом передавать?</a:t>
            </a:r>
            <a:endParaRPr lang="ru-RU" dirty="0"/>
          </a:p>
        </p:txBody>
      </p:sp>
      <p:pic>
        <p:nvPicPr>
          <p:cNvPr id="1026" name="Picture 2"/>
          <p:cNvPicPr>
            <a:picLocks noChangeAspect="1" noChangeArrowheads="1"/>
          </p:cNvPicPr>
          <p:nvPr/>
        </p:nvPicPr>
        <p:blipFill>
          <a:blip r:embed="rId2" cstate="print"/>
          <a:srcRect/>
          <a:stretch>
            <a:fillRect/>
          </a:stretch>
        </p:blipFill>
        <p:spPr bwMode="auto">
          <a:xfrm>
            <a:off x="1278163" y="3909786"/>
            <a:ext cx="6210300" cy="23241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990827" y="1431473"/>
            <a:ext cx="6581775" cy="2247900"/>
          </a:xfrm>
          <a:prstGeom prst="rect">
            <a:avLst/>
          </a:prstGeom>
          <a:noFill/>
          <a:ln w="9525">
            <a:noFill/>
            <a:miter lim="800000"/>
            <a:headEnd/>
            <a:tailEnd/>
          </a:ln>
          <a:effectLst/>
        </p:spPr>
      </p:pic>
      <p:sp>
        <p:nvSpPr>
          <p:cNvPr id="6" name="TextBox 5"/>
          <p:cNvSpPr txBox="1"/>
          <p:nvPr/>
        </p:nvSpPr>
        <p:spPr>
          <a:xfrm>
            <a:off x="1378857" y="1016001"/>
            <a:ext cx="5986319" cy="424732"/>
          </a:xfrm>
          <a:prstGeom prst="rect">
            <a:avLst/>
          </a:prstGeom>
          <a:noFill/>
        </p:spPr>
        <p:txBody>
          <a:bodyPr wrap="none" rtlCol="0">
            <a:spAutoFit/>
          </a:bodyPr>
          <a:lstStyle/>
          <a:p>
            <a:r>
              <a:rPr lang="ru-RU" dirty="0" smtClean="0"/>
              <a:t>Спектр дискретного(цифрового) сигнала</a:t>
            </a:r>
            <a:endParaRPr lang="ru-RU" dirty="0"/>
          </a:p>
        </p:txBody>
      </p:sp>
      <p:sp>
        <p:nvSpPr>
          <p:cNvPr id="7" name="TextBox 6"/>
          <p:cNvSpPr txBox="1"/>
          <p:nvPr/>
        </p:nvSpPr>
        <p:spPr>
          <a:xfrm>
            <a:off x="1487714" y="3432629"/>
            <a:ext cx="4504375" cy="424732"/>
          </a:xfrm>
          <a:prstGeom prst="rect">
            <a:avLst/>
          </a:prstGeom>
          <a:noFill/>
        </p:spPr>
        <p:txBody>
          <a:bodyPr wrap="none" rtlCol="0">
            <a:spAutoFit/>
          </a:bodyPr>
          <a:lstStyle/>
          <a:p>
            <a:r>
              <a:rPr lang="ru-RU" dirty="0" smtClean="0"/>
              <a:t>Спектр  аналогового   сигнала</a:t>
            </a:r>
            <a:endParaRPr lang="ru-RU" dirty="0"/>
          </a:p>
        </p:txBody>
      </p:sp>
      <p:sp>
        <p:nvSpPr>
          <p:cNvPr id="8" name="TextBox 7"/>
          <p:cNvSpPr txBox="1"/>
          <p:nvPr/>
        </p:nvSpPr>
        <p:spPr>
          <a:xfrm>
            <a:off x="522514" y="6125029"/>
            <a:ext cx="5492850" cy="424732"/>
          </a:xfrm>
          <a:prstGeom prst="rect">
            <a:avLst/>
          </a:prstGeom>
          <a:noFill/>
        </p:spPr>
        <p:txBody>
          <a:bodyPr wrap="none" rtlCol="0">
            <a:spAutoFit/>
          </a:bodyPr>
          <a:lstStyle/>
          <a:p>
            <a:r>
              <a:rPr lang="ru-RU" dirty="0" smtClean="0"/>
              <a:t>Аналоговый сигнал затухает меньше</a:t>
            </a:r>
            <a:endParaRPr lang="ru-RU"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3355" y="1115060"/>
            <a:ext cx="8772525" cy="754380"/>
          </a:xfrm>
        </p:spPr>
        <p:txBody>
          <a:bodyPr/>
          <a:lstStyle/>
          <a:p>
            <a:r>
              <a:rPr lang="ru-RU" sz="1800" dirty="0" smtClean="0"/>
              <a:t>Аналоговая модуляция</a:t>
            </a:r>
            <a:r>
              <a:rPr lang="ru-RU" sz="2800" dirty="0" smtClean="0"/>
              <a:t/>
            </a:r>
            <a:br>
              <a:rPr lang="ru-RU" sz="2800" dirty="0" smtClean="0"/>
            </a:br>
            <a:r>
              <a:rPr lang="ru-RU" sz="2800" dirty="0" smtClean="0"/>
              <a:t>Представление цифровых данных в виде аналоговых сигналов</a:t>
            </a:r>
            <a:br>
              <a:rPr lang="ru-RU" sz="2800" dirty="0" smtClean="0"/>
            </a:br>
            <a:endParaRPr lang="ru-RU" sz="2800"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467360" y="1389592"/>
            <a:ext cx="8178925" cy="4159438"/>
          </a:xfrm>
          <a:prstGeom prst="rect">
            <a:avLst/>
          </a:prstGeom>
          <a:noFill/>
          <a:ln w="9525">
            <a:noFill/>
            <a:miter lim="800000"/>
            <a:headEnd/>
            <a:tailEnd/>
          </a:ln>
          <a:effectLst/>
        </p:spPr>
      </p:pic>
      <p:sp>
        <p:nvSpPr>
          <p:cNvPr id="4" name="Прямоугольник 3"/>
          <p:cNvSpPr/>
          <p:nvPr/>
        </p:nvSpPr>
        <p:spPr>
          <a:xfrm>
            <a:off x="0" y="5436072"/>
            <a:ext cx="9144000" cy="1338828"/>
          </a:xfrm>
          <a:prstGeom prst="rect">
            <a:avLst/>
          </a:prstGeom>
        </p:spPr>
        <p:txBody>
          <a:bodyPr wrap="square">
            <a:spAutoFit/>
          </a:bodyPr>
          <a:lstStyle/>
          <a:p>
            <a:pPr lvl="0" algn="l"/>
            <a:r>
              <a:rPr lang="ru-RU" sz="2200" dirty="0" smtClean="0"/>
              <a:t>ASK – </a:t>
            </a:r>
            <a:r>
              <a:rPr lang="ru-RU" sz="2200" dirty="0" err="1" smtClean="0"/>
              <a:t>Amplitude</a:t>
            </a:r>
            <a:r>
              <a:rPr lang="ru-RU" sz="2200" dirty="0" smtClean="0"/>
              <a:t> </a:t>
            </a:r>
            <a:r>
              <a:rPr lang="ru-RU" sz="2200" dirty="0" err="1" smtClean="0"/>
              <a:t>shift</a:t>
            </a:r>
            <a:r>
              <a:rPr lang="ru-RU" sz="2200" dirty="0" smtClean="0"/>
              <a:t> </a:t>
            </a:r>
            <a:r>
              <a:rPr lang="ru-RU" sz="2200" dirty="0" err="1" smtClean="0"/>
              <a:t>keying</a:t>
            </a:r>
            <a:r>
              <a:rPr lang="ru-RU" sz="2200" dirty="0" smtClean="0"/>
              <a:t> (Амплитудная двоичная модуляция).</a:t>
            </a:r>
          </a:p>
          <a:p>
            <a:pPr lvl="0" algn="l"/>
            <a:r>
              <a:rPr lang="ru-RU" sz="2200" dirty="0" smtClean="0"/>
              <a:t>FSK – </a:t>
            </a:r>
            <a:r>
              <a:rPr lang="ru-RU" sz="2200" dirty="0" err="1" smtClean="0"/>
              <a:t>Frequency</a:t>
            </a:r>
            <a:r>
              <a:rPr lang="ru-RU" sz="2200" dirty="0" smtClean="0"/>
              <a:t> </a:t>
            </a:r>
            <a:r>
              <a:rPr lang="ru-RU" sz="2200" dirty="0" err="1" smtClean="0"/>
              <a:t>shift</a:t>
            </a:r>
            <a:r>
              <a:rPr lang="ru-RU" sz="2200" dirty="0" smtClean="0"/>
              <a:t> </a:t>
            </a:r>
            <a:r>
              <a:rPr lang="ru-RU" sz="2200" dirty="0" err="1" smtClean="0"/>
              <a:t>keying</a:t>
            </a:r>
            <a:r>
              <a:rPr lang="ru-RU" sz="2200" dirty="0" smtClean="0"/>
              <a:t> (</a:t>
            </a:r>
            <a:r>
              <a:rPr lang="ru-RU" sz="2200" dirty="0" err="1" smtClean="0"/>
              <a:t>Частотая</a:t>
            </a:r>
            <a:r>
              <a:rPr lang="ru-RU" sz="2200" dirty="0" smtClean="0"/>
              <a:t> двоичная модуляция).</a:t>
            </a:r>
          </a:p>
          <a:p>
            <a:pPr lvl="0" algn="l"/>
            <a:r>
              <a:rPr lang="ru-RU" sz="2200" dirty="0" smtClean="0"/>
              <a:t>PSK – </a:t>
            </a:r>
            <a:r>
              <a:rPr lang="ru-RU" sz="2200" dirty="0" err="1" smtClean="0"/>
              <a:t>Phase</a:t>
            </a:r>
            <a:r>
              <a:rPr lang="ru-RU" sz="2200" dirty="0" smtClean="0"/>
              <a:t> </a:t>
            </a:r>
            <a:r>
              <a:rPr lang="ru-RU" sz="2200" dirty="0" err="1" smtClean="0"/>
              <a:t>shift</a:t>
            </a:r>
            <a:r>
              <a:rPr lang="ru-RU" sz="2200" dirty="0" smtClean="0"/>
              <a:t> </a:t>
            </a:r>
            <a:r>
              <a:rPr lang="ru-RU" sz="2200" dirty="0" err="1" smtClean="0"/>
              <a:t>keying</a:t>
            </a:r>
            <a:r>
              <a:rPr lang="ru-RU" sz="2200" dirty="0" smtClean="0"/>
              <a:t> (Фазовая двоичная модуляция).</a:t>
            </a:r>
          </a:p>
          <a:p>
            <a:pPr algn="l"/>
            <a:r>
              <a:rPr lang="ru-RU" dirty="0" smtClean="0"/>
              <a:t>ASK/PSK</a:t>
            </a:r>
            <a:endParaRPr lang="ru-RU"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Модуляция</a:t>
            </a:r>
            <a:endParaRPr lang="ru-RU" dirty="0"/>
          </a:p>
        </p:txBody>
      </p:sp>
      <p:pic>
        <p:nvPicPr>
          <p:cNvPr id="5" name="Video_2020-04-17_054210.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cstate="print"/>
          <a:stretch>
            <a:fillRect/>
          </a:stretch>
        </p:blipFill>
        <p:spPr>
          <a:xfrm>
            <a:off x="1009650" y="973754"/>
            <a:ext cx="7450138" cy="5166696"/>
          </a:xfrm>
        </p:spPr>
      </p:pic>
    </p:spTree>
    <p:extLst>
      <p:ext uri="{BB962C8B-B14F-4D97-AF65-F5344CB8AC3E}">
        <p14:creationId xmlns:p14="http://schemas.microsoft.com/office/powerpoint/2010/main" val="29029651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Виды модуляции</a:t>
            </a:r>
            <a:endParaRPr lang="ru-RU" dirty="0"/>
          </a:p>
        </p:txBody>
      </p:sp>
      <p:sp>
        <p:nvSpPr>
          <p:cNvPr id="3" name="Содержимое 2"/>
          <p:cNvSpPr>
            <a:spLocks noGrp="1"/>
          </p:cNvSpPr>
          <p:nvPr>
            <p:ph idx="1"/>
          </p:nvPr>
        </p:nvSpPr>
        <p:spPr/>
        <p:txBody>
          <a:bodyPr/>
          <a:lstStyle/>
          <a:p>
            <a:pPr lvl="0"/>
            <a:r>
              <a:rPr lang="ru-RU" b="1" dirty="0" smtClean="0"/>
              <a:t>ASK</a:t>
            </a:r>
            <a:r>
              <a:rPr lang="ru-RU" dirty="0" smtClean="0"/>
              <a:t> – эффективно использует  полосу частот, но подвержена искажениям при наличии шума и недостаточно эффективна с точки зрения потребляемой мощности.</a:t>
            </a:r>
          </a:p>
          <a:p>
            <a:pPr lvl="0"/>
            <a:r>
              <a:rPr lang="ru-RU" b="1" dirty="0" smtClean="0"/>
              <a:t>FSK</a:t>
            </a:r>
            <a:r>
              <a:rPr lang="ru-RU" dirty="0" smtClean="0"/>
              <a:t> – более </a:t>
            </a:r>
            <a:r>
              <a:rPr lang="ru-RU" dirty="0" err="1" smtClean="0"/>
              <a:t>энергоэффективна</a:t>
            </a:r>
            <a:r>
              <a:rPr lang="ru-RU" dirty="0" smtClean="0"/>
              <a:t>, но не эффективно использует полосу частот.</a:t>
            </a:r>
          </a:p>
          <a:p>
            <a:pPr lvl="0"/>
            <a:r>
              <a:rPr lang="ru-RU" b="1" dirty="0" smtClean="0"/>
              <a:t>PSK</a:t>
            </a:r>
            <a:r>
              <a:rPr lang="ru-RU" dirty="0" smtClean="0"/>
              <a:t> – включает преимущества обоих модуляций.</a:t>
            </a:r>
          </a:p>
          <a:p>
            <a:pPr lvl="0"/>
            <a:endParaRPr lang="ru-RU" dirty="0" smtClean="0"/>
          </a:p>
          <a:p>
            <a:pPr lvl="0"/>
            <a:endParaRPr lang="ru-RU" dirty="0" smtClean="0"/>
          </a:p>
          <a:p>
            <a:pPr lvl="0"/>
            <a:endParaRPr lang="ru-RU" dirty="0" smtClean="0"/>
          </a:p>
          <a:p>
            <a:pPr lvl="0"/>
            <a:endParaRPr lang="ru-RU" dirty="0" smtClean="0"/>
          </a:p>
          <a:p>
            <a:endParaRPr lang="ru-RU" b="1" dirty="0" smtClean="0"/>
          </a:p>
          <a:p>
            <a:r>
              <a:rPr lang="ru-RU" b="1" dirty="0" err="1" smtClean="0"/>
              <a:t>ASK</a:t>
            </a:r>
            <a:r>
              <a:rPr lang="ru-RU" b="1" dirty="0" smtClean="0"/>
              <a:t>/</a:t>
            </a:r>
            <a:r>
              <a:rPr lang="ru-RU" b="1" dirty="0" err="1" smtClean="0"/>
              <a:t>PSK</a:t>
            </a:r>
            <a:r>
              <a:rPr lang="ru-RU" dirty="0" smtClean="0"/>
              <a:t> – комбинация двух схем. Позволяет еще лучше использовать полосу частот.</a:t>
            </a:r>
          </a:p>
          <a:p>
            <a:pPr lvl="0"/>
            <a:endParaRPr lang="ru-RU" dirty="0" smtClean="0"/>
          </a:p>
          <a:p>
            <a:pPr lvl="0"/>
            <a:endParaRPr lang="ru-RU" dirty="0" smtClean="0"/>
          </a:p>
          <a:p>
            <a:endParaRPr lang="ru-RU" dirty="0"/>
          </a:p>
        </p:txBody>
      </p:sp>
      <p:pic>
        <p:nvPicPr>
          <p:cNvPr id="1027" name="Picture 3"/>
          <p:cNvPicPr>
            <a:picLocks noChangeAspect="1" noChangeArrowheads="1"/>
          </p:cNvPicPr>
          <p:nvPr/>
        </p:nvPicPr>
        <p:blipFill>
          <a:blip r:embed="rId2" cstate="print"/>
          <a:srcRect/>
          <a:stretch>
            <a:fillRect/>
          </a:stretch>
        </p:blipFill>
        <p:spPr bwMode="auto">
          <a:xfrm>
            <a:off x="634774" y="3691164"/>
            <a:ext cx="6829425" cy="172266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BPSK</a:t>
            </a:r>
            <a:endParaRPr lang="ru-RU" dirty="0"/>
          </a:p>
        </p:txBody>
      </p:sp>
      <p:sp>
        <p:nvSpPr>
          <p:cNvPr id="3" name="Содержимое 2"/>
          <p:cNvSpPr>
            <a:spLocks noGrp="1"/>
          </p:cNvSpPr>
          <p:nvPr>
            <p:ph idx="1"/>
          </p:nvPr>
        </p:nvSpPr>
        <p:spPr/>
        <p:txBody>
          <a:bodyPr/>
          <a:lstStyle/>
          <a:p>
            <a:r>
              <a:rPr lang="en-US" b="1" dirty="0" smtClean="0"/>
              <a:t>BPSK </a:t>
            </a:r>
            <a:r>
              <a:rPr lang="en-US" dirty="0" smtClean="0"/>
              <a:t>(</a:t>
            </a:r>
            <a:r>
              <a:rPr lang="ru-RU" sz="2000" i="1" dirty="0" err="1" smtClean="0"/>
              <a:t>Binary</a:t>
            </a:r>
            <a:r>
              <a:rPr lang="ru-RU" sz="2000" i="1" dirty="0" smtClean="0"/>
              <a:t> </a:t>
            </a:r>
            <a:r>
              <a:rPr lang="ru-RU" sz="2000" i="1" dirty="0" err="1" smtClean="0"/>
              <a:t>phase-shift</a:t>
            </a:r>
            <a:r>
              <a:rPr lang="ru-RU" sz="2000" i="1" dirty="0" smtClean="0"/>
              <a:t> </a:t>
            </a:r>
            <a:r>
              <a:rPr lang="ru-RU" sz="2000" i="1" dirty="0" err="1" smtClean="0"/>
              <a:t>keying</a:t>
            </a:r>
            <a:r>
              <a:rPr lang="en-US" dirty="0" smtClean="0"/>
              <a:t>)</a:t>
            </a:r>
            <a:r>
              <a:rPr lang="ru-RU" dirty="0" smtClean="0"/>
              <a:t>.</a:t>
            </a:r>
          </a:p>
          <a:p>
            <a:r>
              <a:rPr lang="ru-RU" dirty="0" smtClean="0"/>
              <a:t>При передаче 0 сдвиг = 0</a:t>
            </a:r>
          </a:p>
          <a:p>
            <a:r>
              <a:rPr lang="ru-RU" dirty="0" smtClean="0"/>
              <a:t>При передаче 1 сдвиг равен180 градусов.</a:t>
            </a:r>
            <a:endParaRPr lang="ru-RU" dirty="0"/>
          </a:p>
        </p:txBody>
      </p:sp>
      <p:pic>
        <p:nvPicPr>
          <p:cNvPr id="2050" name="Picture 2"/>
          <p:cNvPicPr>
            <a:picLocks noChangeAspect="1" noChangeArrowheads="1"/>
          </p:cNvPicPr>
          <p:nvPr/>
        </p:nvPicPr>
        <p:blipFill>
          <a:blip r:embed="rId2" cstate="print"/>
          <a:srcRect/>
          <a:stretch>
            <a:fillRect/>
          </a:stretch>
        </p:blipFill>
        <p:spPr bwMode="auto">
          <a:xfrm>
            <a:off x="1266343" y="2641145"/>
            <a:ext cx="6469770" cy="346967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QPSK – </a:t>
            </a:r>
            <a:r>
              <a:rPr lang="ru-RU" dirty="0" smtClean="0"/>
              <a:t>квадратурная фазовая модуляция</a:t>
            </a:r>
            <a:endParaRPr lang="ru-RU" dirty="0"/>
          </a:p>
        </p:txBody>
      </p:sp>
      <p:sp>
        <p:nvSpPr>
          <p:cNvPr id="3" name="Содержимое 2"/>
          <p:cNvSpPr>
            <a:spLocks noGrp="1"/>
          </p:cNvSpPr>
          <p:nvPr>
            <p:ph idx="1"/>
          </p:nvPr>
        </p:nvSpPr>
        <p:spPr/>
        <p:txBody>
          <a:bodyPr/>
          <a:lstStyle/>
          <a:p>
            <a:r>
              <a:rPr lang="en-US" b="1" i="1" dirty="0" smtClean="0"/>
              <a:t>QPSK</a:t>
            </a:r>
            <a:r>
              <a:rPr lang="en-US" i="1" dirty="0" smtClean="0"/>
              <a:t> - </a:t>
            </a:r>
            <a:r>
              <a:rPr lang="ru-RU" dirty="0" err="1" smtClean="0"/>
              <a:t>Quadrature</a:t>
            </a:r>
            <a:r>
              <a:rPr lang="ru-RU" dirty="0" smtClean="0"/>
              <a:t> PSK</a:t>
            </a:r>
            <a:endParaRPr lang="en-US" dirty="0" smtClean="0"/>
          </a:p>
          <a:p>
            <a:r>
              <a:rPr lang="ru-RU" dirty="0" smtClean="0"/>
              <a:t>Входной цифровой поток разбивается на два параллельных цифровых потока</a:t>
            </a:r>
            <a:r>
              <a:rPr lang="en-US" dirty="0" smtClean="0"/>
              <a:t> </a:t>
            </a:r>
            <a:r>
              <a:rPr lang="en-US" i="1" dirty="0" smtClean="0"/>
              <a:t>I(t) </a:t>
            </a:r>
            <a:r>
              <a:rPr lang="ru-RU" i="1" dirty="0" smtClean="0"/>
              <a:t>и</a:t>
            </a:r>
            <a:r>
              <a:rPr lang="en-US" i="1" dirty="0" smtClean="0"/>
              <a:t> Q(t)</a:t>
            </a:r>
            <a:r>
              <a:rPr lang="ru-RU" i="1" dirty="0" smtClean="0"/>
              <a:t> . </a:t>
            </a:r>
            <a:endParaRPr lang="ru-RU" dirty="0"/>
          </a:p>
        </p:txBody>
      </p:sp>
      <p:pic>
        <p:nvPicPr>
          <p:cNvPr id="4098" name="Picture 2"/>
          <p:cNvPicPr>
            <a:picLocks noChangeAspect="1" noChangeArrowheads="1"/>
          </p:cNvPicPr>
          <p:nvPr/>
        </p:nvPicPr>
        <p:blipFill>
          <a:blip r:embed="rId2" cstate="print"/>
          <a:srcRect/>
          <a:stretch>
            <a:fillRect/>
          </a:stretch>
        </p:blipFill>
        <p:spPr bwMode="auto">
          <a:xfrm>
            <a:off x="1219200" y="2515277"/>
            <a:ext cx="5384800" cy="4168552"/>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QPSK</a:t>
            </a:r>
            <a:r>
              <a:rPr lang="ru-RU" dirty="0" smtClean="0"/>
              <a:t> - модуляция</a:t>
            </a:r>
            <a:endParaRPr lang="ru-RU" dirty="0"/>
          </a:p>
        </p:txBody>
      </p:sp>
      <p:sp>
        <p:nvSpPr>
          <p:cNvPr id="3" name="Содержимое 2"/>
          <p:cNvSpPr>
            <a:spLocks noGrp="1"/>
          </p:cNvSpPr>
          <p:nvPr>
            <p:ph idx="1"/>
          </p:nvPr>
        </p:nvSpPr>
        <p:spPr/>
        <p:txBody>
          <a:bodyPr/>
          <a:lstStyle/>
          <a:p>
            <a:r>
              <a:rPr lang="ru-RU" dirty="0" smtClean="0"/>
              <a:t>Каждый поток модулируется с помощью </a:t>
            </a:r>
            <a:r>
              <a:rPr lang="en-US" dirty="0" smtClean="0"/>
              <a:t>PSK</a:t>
            </a:r>
            <a:r>
              <a:rPr lang="ru-RU" dirty="0" smtClean="0"/>
              <a:t> </a:t>
            </a:r>
            <a:endParaRPr lang="en-US" dirty="0" smtClean="0"/>
          </a:p>
          <a:p>
            <a:pPr lvl="1"/>
            <a:r>
              <a:rPr lang="en-US" dirty="0" smtClean="0"/>
              <a:t>I(t) – </a:t>
            </a:r>
            <a:r>
              <a:rPr lang="ru-RU" dirty="0" smtClean="0"/>
              <a:t>синфазная несущая (0 = 0 градусов, 1 = 180 градусов);</a:t>
            </a:r>
            <a:endParaRPr lang="en-US" dirty="0" smtClean="0"/>
          </a:p>
          <a:p>
            <a:pPr lvl="1"/>
            <a:r>
              <a:rPr lang="en-US" dirty="0" smtClean="0"/>
              <a:t>Q(t) – </a:t>
            </a:r>
            <a:r>
              <a:rPr lang="ru-RU" dirty="0" smtClean="0"/>
              <a:t>квадратурная несущая , сдвинутая на 90градусов(0 = 90 градусов, 1 = 270градусов).</a:t>
            </a:r>
          </a:p>
          <a:p>
            <a:pPr>
              <a:spcBef>
                <a:spcPts val="450"/>
              </a:spcBef>
            </a:pPr>
            <a:r>
              <a:rPr lang="ru-RU" b="1" dirty="0" smtClean="0">
                <a:solidFill>
                  <a:srgbClr val="FF0000"/>
                </a:solidFill>
              </a:rPr>
              <a:t>За один такт передается два бита</a:t>
            </a:r>
          </a:p>
          <a:p>
            <a:endParaRPr lang="ru-RU" dirty="0" smtClean="0"/>
          </a:p>
          <a:p>
            <a:endParaRPr lang="en-US" dirty="0" smtClean="0"/>
          </a:p>
          <a:p>
            <a:endParaRPr lang="ru-RU"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0514" y="3036668"/>
            <a:ext cx="7260998" cy="369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Структурная схема  </a:t>
            </a:r>
            <a:r>
              <a:rPr lang="en-US" dirty="0" smtClean="0"/>
              <a:t>QPSK - </a:t>
            </a:r>
            <a:r>
              <a:rPr lang="ru-RU" dirty="0" smtClean="0"/>
              <a:t>модулятора</a:t>
            </a:r>
            <a:endParaRPr lang="ru-RU" dirty="0"/>
          </a:p>
        </p:txBody>
      </p:sp>
      <p:pic>
        <p:nvPicPr>
          <p:cNvPr id="1026" name="Picture 2"/>
          <p:cNvPicPr>
            <a:picLocks noChangeAspect="1" noChangeArrowheads="1"/>
          </p:cNvPicPr>
          <p:nvPr/>
        </p:nvPicPr>
        <p:blipFill>
          <a:blip r:embed="rId2" cstate="print"/>
          <a:srcRect/>
          <a:stretch>
            <a:fillRect/>
          </a:stretch>
        </p:blipFill>
        <p:spPr bwMode="auto">
          <a:xfrm>
            <a:off x="847725" y="1223963"/>
            <a:ext cx="7448550" cy="441007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QAM</a:t>
            </a:r>
            <a:r>
              <a:rPr lang="en-US" dirty="0" smtClean="0"/>
              <a:t> – </a:t>
            </a:r>
            <a:r>
              <a:rPr lang="ru-RU" dirty="0" smtClean="0"/>
              <a:t>квадратурная  амплитудная модуляция</a:t>
            </a:r>
            <a:endParaRPr lang="ru-RU" dirty="0"/>
          </a:p>
        </p:txBody>
      </p:sp>
      <p:sp>
        <p:nvSpPr>
          <p:cNvPr id="3" name="Содержимое 2"/>
          <p:cNvSpPr>
            <a:spLocks noGrp="1"/>
          </p:cNvSpPr>
          <p:nvPr>
            <p:ph idx="1"/>
          </p:nvPr>
        </p:nvSpPr>
        <p:spPr/>
        <p:txBody>
          <a:bodyPr/>
          <a:lstStyle/>
          <a:p>
            <a:r>
              <a:rPr lang="en-US" dirty="0" smtClean="0">
                <a:solidFill>
                  <a:srgbClr val="FF0000"/>
                </a:solidFill>
              </a:rPr>
              <a:t>QAM</a:t>
            </a:r>
            <a:r>
              <a:rPr lang="ru-RU" dirty="0" smtClean="0"/>
              <a:t> – </a:t>
            </a:r>
            <a:r>
              <a:rPr lang="en-US" dirty="0" err="1" smtClean="0"/>
              <a:t>Quadrature</a:t>
            </a:r>
            <a:r>
              <a:rPr lang="en-US" dirty="0" smtClean="0"/>
              <a:t> Amplitude Modulation</a:t>
            </a:r>
            <a:endParaRPr lang="ru-RU" dirty="0" smtClean="0"/>
          </a:p>
          <a:p>
            <a:pPr lvl="1">
              <a:spcBef>
                <a:spcPts val="450"/>
              </a:spcBef>
            </a:pPr>
            <a:r>
              <a:rPr lang="ru-RU" dirty="0" smtClean="0"/>
              <a:t>Принцип такой же как и </a:t>
            </a:r>
            <a:r>
              <a:rPr lang="en-US" dirty="0" smtClean="0"/>
              <a:t>QPSK</a:t>
            </a:r>
            <a:r>
              <a:rPr lang="ru-RU" dirty="0" smtClean="0"/>
              <a:t>, только за один интервал может меняться не только фаза, но и амплитуда сигнала.</a:t>
            </a:r>
          </a:p>
          <a:p>
            <a:r>
              <a:rPr lang="ru-RU" dirty="0" smtClean="0"/>
              <a:t>Число передаваемых информационных бит на одном интервале может достигать </a:t>
            </a:r>
            <a:r>
              <a:rPr lang="ru-RU" dirty="0" smtClean="0">
                <a:solidFill>
                  <a:srgbClr val="FF0000"/>
                </a:solidFill>
              </a:rPr>
              <a:t>8 </a:t>
            </a:r>
            <a:r>
              <a:rPr lang="en-US" dirty="0" smtClean="0">
                <a:solidFill>
                  <a:srgbClr val="FF0000"/>
                </a:solidFill>
              </a:rPr>
              <a:t>=</a:t>
            </a:r>
            <a:r>
              <a:rPr lang="en-US" dirty="0" smtClean="0"/>
              <a:t> log</a:t>
            </a:r>
            <a:r>
              <a:rPr lang="en-US" baseline="-25000" dirty="0" smtClean="0"/>
              <a:t>2</a:t>
            </a:r>
            <a:r>
              <a:rPr lang="en-US" dirty="0" smtClean="0"/>
              <a:t>(256)</a:t>
            </a:r>
            <a:r>
              <a:rPr lang="ru-RU" dirty="0" smtClean="0"/>
              <a:t> или </a:t>
            </a:r>
            <a:r>
              <a:rPr lang="ru-RU" dirty="0" smtClean="0">
                <a:solidFill>
                  <a:srgbClr val="FF0000"/>
                </a:solidFill>
              </a:rPr>
              <a:t>9</a:t>
            </a:r>
            <a:r>
              <a:rPr lang="ru-RU" dirty="0" smtClean="0"/>
              <a:t>, а число позиций сигнала – </a:t>
            </a:r>
            <a:r>
              <a:rPr lang="ru-RU" dirty="0" smtClean="0">
                <a:solidFill>
                  <a:srgbClr val="FF0000"/>
                </a:solidFill>
              </a:rPr>
              <a:t>256</a:t>
            </a:r>
            <a:r>
              <a:rPr lang="ru-RU" dirty="0" smtClean="0"/>
              <a:t> или </a:t>
            </a:r>
            <a:r>
              <a:rPr lang="ru-RU" dirty="0" smtClean="0">
                <a:solidFill>
                  <a:srgbClr val="FF0000"/>
                </a:solidFill>
              </a:rPr>
              <a:t>512</a:t>
            </a:r>
            <a:r>
              <a:rPr lang="ru-RU" dirty="0" smtClean="0"/>
              <a:t>.</a:t>
            </a:r>
          </a:p>
          <a:p>
            <a:pPr>
              <a:spcBef>
                <a:spcPts val="450"/>
              </a:spcBef>
            </a:pPr>
            <a:endParaRPr lang="ru-RU" dirty="0"/>
          </a:p>
        </p:txBody>
      </p:sp>
      <p:pic>
        <p:nvPicPr>
          <p:cNvPr id="3074" name="Picture 2"/>
          <p:cNvPicPr>
            <a:picLocks noChangeAspect="1" noChangeArrowheads="1"/>
          </p:cNvPicPr>
          <p:nvPr/>
        </p:nvPicPr>
        <p:blipFill>
          <a:blip r:embed="rId3" cstate="print"/>
          <a:srcRect/>
          <a:stretch>
            <a:fillRect/>
          </a:stretch>
        </p:blipFill>
        <p:spPr bwMode="auto">
          <a:xfrm>
            <a:off x="3406548" y="3338286"/>
            <a:ext cx="5737452" cy="35197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dirty="0" smtClean="0"/>
              <a:t>Типы беспроводных сетей</a:t>
            </a:r>
            <a:endParaRPr lang="ru-RU" sz="2800" dirty="0"/>
          </a:p>
        </p:txBody>
      </p:sp>
      <p:sp>
        <p:nvSpPr>
          <p:cNvPr id="3" name="Содержимое 2"/>
          <p:cNvSpPr>
            <a:spLocks noGrp="1"/>
          </p:cNvSpPr>
          <p:nvPr>
            <p:ph idx="1"/>
          </p:nvPr>
        </p:nvSpPr>
        <p:spPr/>
        <p:txBody>
          <a:bodyPr/>
          <a:lstStyle/>
          <a:p>
            <a:pPr lvl="0"/>
            <a:r>
              <a:rPr lang="be-BY" b="1" dirty="0" smtClean="0"/>
              <a:t>Беспроводная персональная сеть (WPAN - пикосети). Технологии</a:t>
            </a:r>
            <a:r>
              <a:rPr lang="be-BY" sz="2000" b="1" dirty="0" smtClean="0"/>
              <a:t> :</a:t>
            </a:r>
          </a:p>
          <a:p>
            <a:pPr lvl="1"/>
            <a:r>
              <a:rPr lang="en-US" b="1" dirty="0" smtClean="0"/>
              <a:t> </a:t>
            </a:r>
            <a:r>
              <a:rPr lang="be-BY" b="1" dirty="0" smtClean="0"/>
              <a:t>Bluetooth </a:t>
            </a:r>
          </a:p>
          <a:p>
            <a:pPr lvl="1"/>
            <a:r>
              <a:rPr lang="be-BY" b="1" dirty="0" smtClean="0"/>
              <a:t> Wi-Fi Direct </a:t>
            </a:r>
            <a:r>
              <a:rPr lang="be-BY" dirty="0" smtClean="0"/>
              <a:t>( </a:t>
            </a:r>
            <a:r>
              <a:rPr lang="en-US" dirty="0" smtClean="0"/>
              <a:t>WI-FI</a:t>
            </a:r>
            <a:r>
              <a:rPr lang="ru-RU" dirty="0" smtClean="0"/>
              <a:t>  связь без роутеров напрямую)</a:t>
            </a:r>
          </a:p>
          <a:p>
            <a:pPr lvl="1"/>
            <a:r>
              <a:rPr lang="ru-RU" b="1" dirty="0" smtClean="0"/>
              <a:t> Радиус  действия </a:t>
            </a:r>
            <a:r>
              <a:rPr lang="ru-RU" dirty="0" smtClean="0"/>
              <a:t>– до </a:t>
            </a:r>
            <a:r>
              <a:rPr lang="ru-RU" b="1" dirty="0" err="1" smtClean="0"/>
              <a:t>100м</a:t>
            </a:r>
            <a:endParaRPr lang="ru-RU" b="1" dirty="0" smtClean="0"/>
          </a:p>
          <a:p>
            <a:pPr lvl="1"/>
            <a:r>
              <a:rPr lang="en-US" b="1" dirty="0" smtClean="0"/>
              <a:t> RFID</a:t>
            </a:r>
          </a:p>
          <a:p>
            <a:pPr lvl="1"/>
            <a:r>
              <a:rPr lang="en-US" b="1" dirty="0" smtClean="0"/>
              <a:t> NFC</a:t>
            </a:r>
            <a:endParaRPr lang="ru-RU" b="1" dirty="0" smtClean="0"/>
          </a:p>
          <a:p>
            <a:pPr lvl="0"/>
            <a:endParaRPr lang="ru-RU" dirty="0" smtClean="0"/>
          </a:p>
          <a:p>
            <a:pPr lvl="0"/>
            <a:r>
              <a:rPr lang="be-BY" b="1" dirty="0" smtClean="0"/>
              <a:t>Беспроводные локальные сети LAN (WLAN). </a:t>
            </a:r>
            <a:endParaRPr lang="be-BY" dirty="0" smtClean="0"/>
          </a:p>
          <a:p>
            <a:pPr lvl="1"/>
            <a:r>
              <a:rPr lang="be-BY" sz="2400" b="1" dirty="0" smtClean="0"/>
              <a:t>Технология</a:t>
            </a:r>
            <a:r>
              <a:rPr lang="be-BY" dirty="0" smtClean="0"/>
              <a:t>: </a:t>
            </a:r>
            <a:r>
              <a:rPr lang="en-US" b="1" dirty="0" smtClean="0"/>
              <a:t>WI-FI</a:t>
            </a:r>
            <a:r>
              <a:rPr lang="ru-RU" dirty="0" smtClean="0"/>
              <a:t>, радиус действия до </a:t>
            </a:r>
            <a:r>
              <a:rPr lang="ru-RU" b="1" dirty="0" smtClean="0"/>
              <a:t>300</a:t>
            </a:r>
            <a:r>
              <a:rPr lang="ru-RU" dirty="0" smtClean="0"/>
              <a:t>м (без усилителя)</a:t>
            </a:r>
            <a:r>
              <a:rPr lang="be-BY" dirty="0" smtClean="0"/>
              <a:t> </a:t>
            </a:r>
          </a:p>
          <a:p>
            <a:pPr lvl="1"/>
            <a:endParaRPr lang="ru-RU" dirty="0" smtClean="0"/>
          </a:p>
          <a:p>
            <a:pPr lvl="0"/>
            <a:r>
              <a:rPr lang="be-BY" b="1" dirty="0" smtClean="0"/>
              <a:t>Глобальные сети (WWAN). </a:t>
            </a:r>
          </a:p>
          <a:p>
            <a:pPr lvl="1"/>
            <a:r>
              <a:rPr lang="be-BY" b="1" dirty="0" smtClean="0"/>
              <a:t> </a:t>
            </a:r>
            <a:r>
              <a:rPr lang="be-BY" sz="2400" b="1" dirty="0" smtClean="0"/>
              <a:t>Технологии</a:t>
            </a:r>
            <a:r>
              <a:rPr lang="be-BY" b="1" dirty="0" smtClean="0"/>
              <a:t>: </a:t>
            </a:r>
          </a:p>
          <a:p>
            <a:pPr lvl="1"/>
            <a:r>
              <a:rPr lang="be-BY" b="1" dirty="0"/>
              <a:t> </a:t>
            </a:r>
            <a:r>
              <a:rPr lang="be-BY" b="1" dirty="0" smtClean="0"/>
              <a:t> </a:t>
            </a:r>
            <a:r>
              <a:rPr lang="en-US" b="1" dirty="0" smtClean="0"/>
              <a:t>WI-MAX</a:t>
            </a:r>
            <a:endParaRPr lang="ru-RU" b="1" dirty="0" smtClean="0"/>
          </a:p>
          <a:p>
            <a:pPr lvl="1"/>
            <a:r>
              <a:rPr lang="ru-RU" b="1" dirty="0" smtClean="0"/>
              <a:t> Сотовый беспроводной доступ: 2</a:t>
            </a:r>
            <a:r>
              <a:rPr lang="en-US" b="1" dirty="0" smtClean="0"/>
              <a:t>G, 3G, 4G, </a:t>
            </a:r>
            <a:r>
              <a:rPr lang="ru-RU" dirty="0" err="1" smtClean="0"/>
              <a:t>разр</a:t>
            </a:r>
            <a:r>
              <a:rPr lang="ru-RU" dirty="0" smtClean="0"/>
              <a:t>. </a:t>
            </a:r>
            <a:r>
              <a:rPr lang="ru-RU" b="1" dirty="0" smtClean="0"/>
              <a:t>5</a:t>
            </a:r>
            <a:r>
              <a:rPr lang="en-US" b="1" dirty="0" smtClean="0"/>
              <a:t>G</a:t>
            </a:r>
            <a:endParaRPr lang="ru-RU" b="1" dirty="0" smtClean="0"/>
          </a:p>
          <a:p>
            <a:pPr lvl="1"/>
            <a:r>
              <a:rPr lang="en-US" b="1" dirty="0" smtClean="0"/>
              <a:t> </a:t>
            </a:r>
            <a:r>
              <a:rPr lang="ru-RU" b="1" dirty="0" smtClean="0"/>
              <a:t>Спутниковый беспроводной доступ</a:t>
            </a:r>
            <a:r>
              <a:rPr lang="be-BY" dirty="0" smtClean="0"/>
              <a:t>Эти сети</a:t>
            </a:r>
          </a:p>
          <a:p>
            <a:pPr lvl="1"/>
            <a:r>
              <a:rPr lang="be-BY" dirty="0" smtClean="0"/>
              <a:t> </a:t>
            </a:r>
            <a:r>
              <a:rPr lang="be-BY" b="1" dirty="0" smtClean="0"/>
              <a:t>Радиус действия : </a:t>
            </a:r>
            <a:r>
              <a:rPr lang="be-BY" dirty="0" smtClean="0"/>
              <a:t>до нескольких сот километров</a:t>
            </a:r>
            <a:endParaRPr lang="ru-R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QAM</a:t>
            </a:r>
            <a:r>
              <a:rPr lang="en-US" dirty="0" smtClean="0"/>
              <a:t> 16</a:t>
            </a:r>
            <a:endParaRPr lang="ru-RU" dirty="0"/>
          </a:p>
        </p:txBody>
      </p:sp>
      <p:pic>
        <p:nvPicPr>
          <p:cNvPr id="7" name="Video_2020-04-16_234846.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cstate="print"/>
          <a:stretch>
            <a:fillRect/>
          </a:stretch>
        </p:blipFill>
        <p:spPr>
          <a:xfrm>
            <a:off x="742950" y="1022351"/>
            <a:ext cx="7659688" cy="5092699"/>
          </a:xfrm>
        </p:spPr>
      </p:pic>
    </p:spTree>
    <p:extLst>
      <p:ext uri="{BB962C8B-B14F-4D97-AF65-F5344CB8AC3E}">
        <p14:creationId xmlns:p14="http://schemas.microsoft.com/office/powerpoint/2010/main" val="32190384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Подуровень управления каналом</a:t>
            </a:r>
            <a:endParaRPr lang="ru-RU" dirty="0"/>
          </a:p>
        </p:txBody>
      </p:sp>
      <p:sp>
        <p:nvSpPr>
          <p:cNvPr id="3" name="Объект 2"/>
          <p:cNvSpPr>
            <a:spLocks noGrp="1"/>
          </p:cNvSpPr>
          <p:nvPr>
            <p:ph idx="1"/>
          </p:nvPr>
        </p:nvSpPr>
        <p:spPr/>
        <p:txBody>
          <a:bodyPr/>
          <a:lstStyle/>
          <a:p>
            <a:endParaRPr lang="ru-RU" dirty="0" smtClean="0"/>
          </a:p>
          <a:p>
            <a:endParaRPr lang="ru-RU" dirty="0"/>
          </a:p>
          <a:p>
            <a:endParaRPr lang="ru-RU" dirty="0" smtClean="0"/>
          </a:p>
          <a:p>
            <a:endParaRPr lang="ru-RU" dirty="0"/>
          </a:p>
          <a:p>
            <a:endParaRPr lang="ru-RU" dirty="0" smtClean="0"/>
          </a:p>
          <a:p>
            <a:r>
              <a:rPr lang="ru-RU" dirty="0" smtClean="0"/>
              <a:t>Задача: </a:t>
            </a:r>
            <a:r>
              <a:rPr lang="ru-RU" dirty="0" smtClean="0">
                <a:solidFill>
                  <a:srgbClr val="FF0000"/>
                </a:solidFill>
              </a:rPr>
              <a:t>обеспечить общее использование беспроводного канала без взаимных помех с максимальной производительностью</a:t>
            </a:r>
          </a:p>
          <a:p>
            <a:r>
              <a:rPr lang="ru-RU" dirty="0" smtClean="0"/>
              <a:t>Решается  через </a:t>
            </a:r>
            <a:r>
              <a:rPr lang="ru-RU" dirty="0" smtClean="0">
                <a:solidFill>
                  <a:srgbClr val="FF0000"/>
                </a:solidFill>
              </a:rPr>
              <a:t>разделение (</a:t>
            </a:r>
            <a:r>
              <a:rPr lang="ru-RU" dirty="0" err="1" smtClean="0">
                <a:solidFill>
                  <a:srgbClr val="FF0000"/>
                </a:solidFill>
              </a:rPr>
              <a:t>мультиплексорование</a:t>
            </a:r>
            <a:r>
              <a:rPr lang="ru-RU" dirty="0" smtClean="0">
                <a:solidFill>
                  <a:srgbClr val="FF0000"/>
                </a:solidFill>
              </a:rPr>
              <a:t>) и уплотнение </a:t>
            </a:r>
            <a:r>
              <a:rPr lang="ru-RU" dirty="0" smtClean="0"/>
              <a:t>беспроводного канала:</a:t>
            </a:r>
          </a:p>
          <a:p>
            <a:pPr lvl="1">
              <a:buNone/>
            </a:pPr>
            <a:r>
              <a:rPr lang="ru-RU" dirty="0" smtClean="0"/>
              <a:t> </a:t>
            </a:r>
          </a:p>
          <a:p>
            <a:pPr lvl="1"/>
            <a:r>
              <a:rPr lang="ru-RU" dirty="0" smtClean="0">
                <a:solidFill>
                  <a:srgbClr val="FF0000"/>
                </a:solidFill>
              </a:rPr>
              <a:t>Частотное </a:t>
            </a:r>
          </a:p>
          <a:p>
            <a:pPr lvl="1"/>
            <a:r>
              <a:rPr lang="ru-RU" dirty="0" smtClean="0">
                <a:solidFill>
                  <a:srgbClr val="FF0000"/>
                </a:solidFill>
              </a:rPr>
              <a:t>Кодовое</a:t>
            </a:r>
          </a:p>
          <a:p>
            <a:r>
              <a:rPr lang="ru-RU" dirty="0" smtClean="0"/>
              <a:t>Для </a:t>
            </a:r>
            <a:r>
              <a:rPr lang="en-US" dirty="0" smtClean="0"/>
              <a:t>WI-FI </a:t>
            </a:r>
            <a:r>
              <a:rPr lang="ru-RU" dirty="0" smtClean="0"/>
              <a:t>: </a:t>
            </a:r>
            <a:r>
              <a:rPr lang="ru-RU" b="1" dirty="0" smtClean="0"/>
              <a:t>частотное и кодовое</a:t>
            </a:r>
            <a:r>
              <a:rPr lang="ru-RU" dirty="0"/>
              <a:t/>
            </a:r>
            <a:br>
              <a:rPr lang="ru-RU" dirty="0"/>
            </a:br>
            <a:endParaRPr lang="ru-RU" dirty="0"/>
          </a:p>
        </p:txBody>
      </p:sp>
      <p:pic>
        <p:nvPicPr>
          <p:cNvPr id="1026" name="Picture 2"/>
          <p:cNvPicPr>
            <a:picLocks noChangeAspect="1" noChangeArrowheads="1"/>
          </p:cNvPicPr>
          <p:nvPr/>
        </p:nvPicPr>
        <p:blipFill>
          <a:blip r:embed="rId3" cstate="print"/>
          <a:srcRect/>
          <a:stretch>
            <a:fillRect/>
          </a:stretch>
        </p:blipFill>
        <p:spPr bwMode="auto">
          <a:xfrm>
            <a:off x="627063" y="1122363"/>
            <a:ext cx="7686675" cy="1514475"/>
          </a:xfrm>
          <a:prstGeom prst="rect">
            <a:avLst/>
          </a:prstGeom>
          <a:noFill/>
          <a:ln w="9525">
            <a:noFill/>
            <a:miter lim="800000"/>
            <a:headEnd/>
            <a:tailEnd/>
          </a:ln>
          <a:effectLst/>
        </p:spPr>
      </p:pic>
    </p:spTree>
    <p:extLst>
      <p:ext uri="{BB962C8B-B14F-4D97-AF65-F5344CB8AC3E}">
        <p14:creationId xmlns:p14="http://schemas.microsoft.com/office/powerpoint/2010/main" val="132362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Разделение и уплотнение</a:t>
            </a:r>
            <a:endParaRPr lang="ru-RU" dirty="0"/>
          </a:p>
        </p:txBody>
      </p:sp>
      <p:sp>
        <p:nvSpPr>
          <p:cNvPr id="5" name="Объект 4"/>
          <p:cNvSpPr>
            <a:spLocks noGrp="1"/>
          </p:cNvSpPr>
          <p:nvPr>
            <p:ph idx="1"/>
          </p:nvPr>
        </p:nvSpPr>
        <p:spPr/>
        <p:txBody>
          <a:bodyPr/>
          <a:lstStyle/>
          <a:p>
            <a:r>
              <a:rPr lang="ru-RU" dirty="0" smtClean="0"/>
              <a:t>Схемы </a:t>
            </a:r>
            <a:r>
              <a:rPr lang="ru-RU" dirty="0"/>
              <a:t>модуляции позволяют посылать только один сигнал, что достаточно плохо, учитывая количество пользователей сетями. </a:t>
            </a:r>
          </a:p>
          <a:p>
            <a:r>
              <a:rPr lang="ru-RU" dirty="0"/>
              <a:t>Поэтому были разработаны схемы мультиплексирования, которые позволяют многим сигналам совместно использовать одни линии. </a:t>
            </a:r>
          </a:p>
          <a:p>
            <a:endParaRPr lang="ru-RU" dirty="0"/>
          </a:p>
        </p:txBody>
      </p:sp>
    </p:spTree>
    <p:extLst>
      <p:ext uri="{BB962C8B-B14F-4D97-AF65-F5344CB8AC3E}">
        <p14:creationId xmlns:p14="http://schemas.microsoft.com/office/powerpoint/2010/main" val="3701839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566186"/>
            <a:ext cx="8836705" cy="536802"/>
          </a:xfrm>
        </p:spPr>
        <p:txBody>
          <a:bodyPr/>
          <a:lstStyle/>
          <a:p>
            <a:r>
              <a:rPr lang="en-US" sz="2200" dirty="0" smtClean="0"/>
              <a:t/>
            </a:r>
            <a:br>
              <a:rPr lang="en-US" sz="2200" dirty="0" smtClean="0"/>
            </a:br>
            <a:r>
              <a:rPr lang="en-US" sz="2200" dirty="0"/>
              <a:t/>
            </a:r>
            <a:br>
              <a:rPr lang="en-US" sz="2200" dirty="0"/>
            </a:br>
            <a:r>
              <a:rPr lang="en-US" sz="2200" dirty="0" smtClean="0"/>
              <a:t/>
            </a:r>
            <a:br>
              <a:rPr lang="en-US" sz="2200" dirty="0" smtClean="0"/>
            </a:br>
            <a:r>
              <a:rPr lang="en-US" sz="2200" dirty="0"/>
              <a:t/>
            </a:r>
            <a:br>
              <a:rPr lang="en-US" sz="2200" dirty="0"/>
            </a:br>
            <a:r>
              <a:rPr lang="en-US" sz="2400" dirty="0" smtClean="0"/>
              <a:t>OFDM</a:t>
            </a:r>
            <a:r>
              <a:rPr lang="ru-RU" sz="2400" dirty="0" smtClean="0"/>
              <a:t>(</a:t>
            </a:r>
            <a:r>
              <a:rPr lang="ru-RU" sz="2400" i="1" dirty="0" smtClean="0"/>
              <a:t> </a:t>
            </a:r>
            <a:r>
              <a:rPr lang="ru-RU" sz="2400" i="1" dirty="0" err="1"/>
              <a:t>Orthogonal</a:t>
            </a:r>
            <a:r>
              <a:rPr lang="ru-RU" sz="2400" i="1" dirty="0"/>
              <a:t> </a:t>
            </a:r>
            <a:r>
              <a:rPr lang="ru-RU" sz="2400" i="1" dirty="0" err="1"/>
              <a:t>Frequency</a:t>
            </a:r>
            <a:r>
              <a:rPr lang="ru-RU" sz="2400" i="1" dirty="0"/>
              <a:t> </a:t>
            </a:r>
            <a:r>
              <a:rPr lang="ru-RU" sz="2400" i="1" dirty="0" err="1"/>
              <a:t>Division</a:t>
            </a:r>
            <a:r>
              <a:rPr lang="ru-RU" sz="2400" i="1" dirty="0"/>
              <a:t> </a:t>
            </a:r>
            <a:r>
              <a:rPr lang="ru-RU" sz="2400" i="1" dirty="0" err="1"/>
              <a:t>Multiplexing</a:t>
            </a:r>
            <a:r>
              <a:rPr lang="ru-RU" sz="2400" dirty="0"/>
              <a:t>  </a:t>
            </a:r>
            <a:r>
              <a:rPr lang="en-US" sz="2400" dirty="0"/>
              <a:t>OFDM</a:t>
            </a:r>
            <a:r>
              <a:rPr lang="ru-RU" sz="2400" dirty="0"/>
              <a:t>) –</a:t>
            </a:r>
            <a:r>
              <a:rPr lang="ru-RU" sz="2400" i="1" dirty="0"/>
              <a:t>мультиплексирование (уплотнение) с ортогональным частотным разделением </a:t>
            </a:r>
            <a:br>
              <a:rPr lang="ru-RU" sz="2400" i="1" dirty="0"/>
            </a:br>
            <a:endParaRPr lang="ru-RU" sz="2400" dirty="0"/>
          </a:p>
        </p:txBody>
      </p:sp>
      <p:sp>
        <p:nvSpPr>
          <p:cNvPr id="3" name="Содержимое 2"/>
          <p:cNvSpPr>
            <a:spLocks noGrp="1"/>
          </p:cNvSpPr>
          <p:nvPr>
            <p:ph idx="1"/>
          </p:nvPr>
        </p:nvSpPr>
        <p:spPr>
          <a:xfrm>
            <a:off x="0" y="1722053"/>
            <a:ext cx="8795657" cy="1494049"/>
          </a:xfrm>
        </p:spPr>
        <p:txBody>
          <a:bodyPr/>
          <a:lstStyle/>
          <a:p>
            <a:pPr>
              <a:buNone/>
            </a:pPr>
            <a:endParaRPr lang="ru-RU" dirty="0" smtClean="0"/>
          </a:p>
          <a:p>
            <a:r>
              <a:rPr lang="ru-RU" dirty="0" smtClean="0"/>
              <a:t>Используется в сетях </a:t>
            </a:r>
            <a:r>
              <a:rPr lang="en-US" dirty="0" smtClean="0"/>
              <a:t>WI-FI 802.11a/g/n/ac</a:t>
            </a:r>
            <a:endParaRPr lang="ru-RU" i="1" dirty="0"/>
          </a:p>
          <a:p>
            <a:r>
              <a:rPr lang="ru-RU" i="1" dirty="0" smtClean="0"/>
              <a:t>Повышение помехоустойчивости и надежности передачи</a:t>
            </a:r>
          </a:p>
          <a:p>
            <a:r>
              <a:rPr lang="ru-RU" i="1" dirty="0" smtClean="0"/>
              <a:t>Увеличение скорости передачи</a:t>
            </a:r>
            <a:endParaRPr lang="ru-RU" dirty="0" smtClean="0"/>
          </a:p>
          <a:p>
            <a:endParaRPr lang="ru-RU"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   </a:t>
            </a:r>
            <a:endParaRPr lang="ru-RU" dirty="0" smtClean="0"/>
          </a:p>
          <a:p>
            <a:endParaRPr lang="ru-RU" dirty="0" smtClean="0"/>
          </a:p>
        </p:txBody>
      </p:sp>
    </p:spTree>
    <p:extLst>
      <p:ext uri="{BB962C8B-B14F-4D97-AF65-F5344CB8AC3E}">
        <p14:creationId xmlns:p14="http://schemas.microsoft.com/office/powerpoint/2010/main" val="372879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OFDM</a:t>
            </a:r>
            <a:endParaRPr lang="ru-RU" dirty="0"/>
          </a:p>
        </p:txBody>
      </p:sp>
      <p:sp>
        <p:nvSpPr>
          <p:cNvPr id="3" name="Объект 2"/>
          <p:cNvSpPr>
            <a:spLocks noGrp="1"/>
          </p:cNvSpPr>
          <p:nvPr>
            <p:ph idx="1"/>
          </p:nvPr>
        </p:nvSpPr>
        <p:spPr/>
        <p:txBody>
          <a:bodyPr/>
          <a:lstStyle/>
          <a:p>
            <a:endParaRPr lang="ru-RU" dirty="0" smtClean="0"/>
          </a:p>
          <a:p>
            <a:endParaRPr lang="ru-RU" dirty="0"/>
          </a:p>
          <a:p>
            <a:endParaRPr lang="ru-RU" dirty="0" smtClean="0"/>
          </a:p>
          <a:p>
            <a:endParaRPr lang="ru-RU" dirty="0"/>
          </a:p>
          <a:p>
            <a:endParaRPr lang="ru-RU" dirty="0" smtClean="0"/>
          </a:p>
          <a:p>
            <a:endParaRPr lang="ru-RU" dirty="0"/>
          </a:p>
          <a:p>
            <a:endParaRPr lang="ru-RU" dirty="0" smtClean="0"/>
          </a:p>
          <a:p>
            <a:endParaRPr lang="ru-RU" dirty="0"/>
          </a:p>
          <a:p>
            <a:r>
              <a:rPr lang="ru-RU" dirty="0" smtClean="0"/>
              <a:t>Высокоскоростной </a:t>
            </a:r>
            <a:r>
              <a:rPr lang="ru-RU" dirty="0"/>
              <a:t>поток данных конвертируется в несколько параллельных битовых </a:t>
            </a:r>
            <a:r>
              <a:rPr lang="ru-RU" dirty="0" smtClean="0"/>
              <a:t>потоков, которые потом передаются параллельно (одновременно). </a:t>
            </a:r>
            <a:r>
              <a:rPr lang="ru-RU" dirty="0"/>
              <a:t/>
            </a:r>
            <a:br>
              <a:rPr lang="ru-RU" dirty="0"/>
            </a:br>
            <a:r>
              <a:rPr lang="ru-RU" dirty="0"/>
              <a:t>. </a:t>
            </a:r>
          </a:p>
          <a:p>
            <a:endParaRPr lang="ru-RU"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22" y="1028960"/>
            <a:ext cx="8352381" cy="3160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23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 </a:t>
            </a:r>
            <a:r>
              <a:rPr lang="en-US" dirty="0" smtClean="0"/>
              <a:t>OFDM</a:t>
            </a:r>
            <a:endParaRPr lang="ru-RU" dirty="0"/>
          </a:p>
        </p:txBody>
      </p:sp>
      <p:sp>
        <p:nvSpPr>
          <p:cNvPr id="3" name="Содержимое 2"/>
          <p:cNvSpPr>
            <a:spLocks noGrp="1"/>
          </p:cNvSpPr>
          <p:nvPr>
            <p:ph idx="1"/>
          </p:nvPr>
        </p:nvSpPr>
        <p:spPr>
          <a:xfrm>
            <a:off x="-1" y="1117600"/>
            <a:ext cx="9144001" cy="5558972"/>
          </a:xfrm>
        </p:spPr>
        <p:txBody>
          <a:bodyPr/>
          <a:lstStyle/>
          <a:p>
            <a:r>
              <a:rPr lang="ru-RU" dirty="0" smtClean="0"/>
              <a:t>Пусть дана последовательность: </a:t>
            </a:r>
          </a:p>
          <a:p>
            <a:pPr>
              <a:buNone/>
            </a:pPr>
            <a:r>
              <a:rPr lang="ru-RU" dirty="0" smtClean="0"/>
              <a:t>	1, 1, 0, 0, 1, 1, 1, 0, 1, 0, 0, 0, 0, 1, 0, 0, 0, 1, 1, 0, 0, 0, 1, 1</a:t>
            </a:r>
          </a:p>
          <a:p>
            <a:r>
              <a:rPr lang="ru-RU" dirty="0" smtClean="0"/>
              <a:t>Проведем последовательно-параллельное преобразование бит данных</a:t>
            </a:r>
          </a:p>
          <a:p>
            <a:endParaRPr lang="ru-RU" dirty="0" smtClean="0"/>
          </a:p>
          <a:p>
            <a:endParaRPr lang="ru-RU" dirty="0" smtClean="0"/>
          </a:p>
          <a:p>
            <a:endParaRPr lang="ru-RU" dirty="0"/>
          </a:p>
        </p:txBody>
      </p:sp>
      <p:graphicFrame>
        <p:nvGraphicFramePr>
          <p:cNvPr id="4" name="Таблица 3"/>
          <p:cNvGraphicFramePr>
            <a:graphicFrameLocks noGrp="1"/>
          </p:cNvGraphicFramePr>
          <p:nvPr/>
        </p:nvGraphicFramePr>
        <p:xfrm>
          <a:off x="1727200" y="2921000"/>
          <a:ext cx="6096000" cy="2595880"/>
        </p:xfrm>
        <a:graphic>
          <a:graphicData uri="http://schemas.openxmlformats.org/drawingml/2006/table">
            <a:tbl>
              <a:tblPr firstRow="1" bandRow="1">
                <a:tableStyleId>{BDBED569-4797-4DF1-A0F4-6AAB3CD982D8}</a:tableStyleId>
              </a:tblPr>
              <a:tblGrid>
                <a:gridCol w="1524000"/>
                <a:gridCol w="1524000"/>
                <a:gridCol w="1524000"/>
                <a:gridCol w="1524000"/>
              </a:tblGrid>
              <a:tr h="370840">
                <a:tc>
                  <a:txBody>
                    <a:bodyPr/>
                    <a:lstStyle/>
                    <a:p>
                      <a:pPr algn="ctr"/>
                      <a:r>
                        <a:rPr lang="ru-RU" dirty="0" smtClean="0"/>
                        <a:t>С1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С2</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С3</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С4</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smtClean="0"/>
                        <a:t>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 </a:t>
            </a:r>
            <a:r>
              <a:rPr lang="en-US" dirty="0" smtClean="0"/>
              <a:t>OFDM</a:t>
            </a:r>
            <a:endParaRPr lang="ru-RU" dirty="0"/>
          </a:p>
        </p:txBody>
      </p:sp>
      <p:sp>
        <p:nvSpPr>
          <p:cNvPr id="3" name="Содержимое 2"/>
          <p:cNvSpPr>
            <a:spLocks noGrp="1"/>
          </p:cNvSpPr>
          <p:nvPr>
            <p:ph idx="1"/>
          </p:nvPr>
        </p:nvSpPr>
        <p:spPr>
          <a:xfrm>
            <a:off x="174171" y="914400"/>
            <a:ext cx="8795657" cy="5762172"/>
          </a:xfrm>
        </p:spPr>
        <p:txBody>
          <a:bodyPr/>
          <a:lstStyle/>
          <a:p>
            <a:r>
              <a:rPr lang="ru-RU" dirty="0" smtClean="0">
                <a:latin typeface="Calibri" panose="020F0502020204030204" pitchFamily="34" charset="0"/>
                <a:cs typeface="Calibri" panose="020F0502020204030204" pitchFamily="34" charset="0"/>
              </a:rPr>
              <a:t>Для передачи каждой последовательности  (столбца) используется отдельная  частота (заданная  в виде таблицы).</a:t>
            </a:r>
          </a:p>
          <a:p>
            <a:r>
              <a:rPr lang="ru-RU" dirty="0" smtClean="0">
                <a:latin typeface="Calibri" panose="020F0502020204030204" pitchFamily="34" charset="0"/>
                <a:cs typeface="Calibri" panose="020F0502020204030204" pitchFamily="34" charset="0"/>
              </a:rPr>
              <a:t>Каждая последовательность  модулируется с помощью </a:t>
            </a:r>
            <a:r>
              <a:rPr lang="en-US" dirty="0" err="1" smtClean="0">
                <a:latin typeface="Calibri" panose="020F0502020204030204" pitchFamily="34" charset="0"/>
                <a:cs typeface="Calibri" panose="020F0502020204030204" pitchFamily="34" charset="0"/>
              </a:rPr>
              <a:t>QBPSK</a:t>
            </a:r>
            <a:r>
              <a:rPr lang="en-US" dirty="0" smtClean="0">
                <a:latin typeface="Calibri" panose="020F0502020204030204" pitchFamily="34" charset="0"/>
                <a:cs typeface="Calibri" panose="020F0502020204030204" pitchFamily="34" charset="0"/>
              </a:rPr>
              <a:t> , </a:t>
            </a:r>
            <a:r>
              <a:rPr lang="en-US" dirty="0" err="1" smtClean="0">
                <a:latin typeface="Calibri" panose="020F0502020204030204" pitchFamily="34" charset="0"/>
                <a:cs typeface="Calibri" panose="020F0502020204030204" pitchFamily="34" charset="0"/>
              </a:rPr>
              <a:t>QAM</a:t>
            </a:r>
            <a:endParaRPr lang="ru-RU" dirty="0" smtClean="0">
              <a:latin typeface="Calibri" panose="020F0502020204030204" pitchFamily="34" charset="0"/>
              <a:cs typeface="Calibri" panose="020F0502020204030204" pitchFamily="34" charset="0"/>
            </a:endParaRPr>
          </a:p>
          <a:p>
            <a:endParaRPr lang="ru-RU" sz="2000" dirty="0" smtClean="0"/>
          </a:p>
          <a:p>
            <a:pPr>
              <a:buNone/>
            </a:pPr>
            <a:endParaRPr lang="ru-RU" dirty="0"/>
          </a:p>
        </p:txBody>
      </p:sp>
      <p:pic>
        <p:nvPicPr>
          <p:cNvPr id="7172" name="Picture 4"/>
          <p:cNvPicPr>
            <a:picLocks noChangeAspect="1" noChangeArrowheads="1"/>
          </p:cNvPicPr>
          <p:nvPr/>
        </p:nvPicPr>
        <p:blipFill>
          <a:blip r:embed="rId3" cstate="print"/>
          <a:srcRect/>
          <a:stretch>
            <a:fillRect/>
          </a:stretch>
        </p:blipFill>
        <p:spPr bwMode="auto">
          <a:xfrm>
            <a:off x="1475012" y="2176399"/>
            <a:ext cx="7431315" cy="4681601"/>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 </a:t>
            </a:r>
            <a:r>
              <a:rPr lang="en-US" dirty="0" smtClean="0"/>
              <a:t>OFDM</a:t>
            </a:r>
            <a:endParaRPr lang="ru-RU" dirty="0"/>
          </a:p>
        </p:txBody>
      </p:sp>
      <p:pic>
        <p:nvPicPr>
          <p:cNvPr id="8194" name="Picture 2"/>
          <p:cNvPicPr>
            <a:picLocks noChangeAspect="1" noChangeArrowheads="1"/>
          </p:cNvPicPr>
          <p:nvPr/>
        </p:nvPicPr>
        <p:blipFill>
          <a:blip r:embed="rId2" cstate="print"/>
          <a:srcRect/>
          <a:stretch>
            <a:fillRect/>
          </a:stretch>
        </p:blipFill>
        <p:spPr bwMode="auto">
          <a:xfrm>
            <a:off x="275770" y="1524000"/>
            <a:ext cx="8422157" cy="3947886"/>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 </a:t>
            </a:r>
            <a:r>
              <a:rPr lang="en-US" dirty="0" smtClean="0"/>
              <a:t>OFDM</a:t>
            </a:r>
            <a:endParaRPr lang="ru-RU" dirty="0"/>
          </a:p>
        </p:txBody>
      </p:sp>
      <p:sp>
        <p:nvSpPr>
          <p:cNvPr id="3" name="Содержимое 2"/>
          <p:cNvSpPr>
            <a:spLocks noGrp="1"/>
          </p:cNvSpPr>
          <p:nvPr>
            <p:ph idx="1"/>
          </p:nvPr>
        </p:nvSpPr>
        <p:spPr/>
        <p:txBody>
          <a:bodyPr/>
          <a:lstStyle/>
          <a:p>
            <a:r>
              <a:rPr lang="ru-RU" dirty="0" smtClean="0">
                <a:latin typeface="Calibri" panose="020F0502020204030204" pitchFamily="34" charset="0"/>
                <a:cs typeface="Calibri" panose="020F0502020204030204" pitchFamily="34" charset="0"/>
              </a:rPr>
              <a:t>Суммируем сигналы на разных частотах </a:t>
            </a:r>
            <a:r>
              <a:rPr lang="en-US" dirty="0" smtClean="0">
                <a:latin typeface="Calibri" panose="020F0502020204030204" pitchFamily="34" charset="0"/>
                <a:cs typeface="Calibri" panose="020F0502020204030204" pitchFamily="34" charset="0"/>
              </a:rPr>
              <a:t> </a:t>
            </a:r>
            <a:r>
              <a:rPr lang="ru-RU" dirty="0" smtClean="0">
                <a:latin typeface="Calibri" panose="020F0502020204030204" pitchFamily="34" charset="0"/>
                <a:cs typeface="Calibri" panose="020F0502020204030204" pitchFamily="34" charset="0"/>
              </a:rPr>
              <a:t>и получаем результирующий сигнал</a:t>
            </a:r>
            <a:r>
              <a:rPr lang="en-US" dirty="0" smtClean="0">
                <a:latin typeface="Calibri" panose="020F0502020204030204" pitchFamily="34" charset="0"/>
                <a:cs typeface="Calibri" panose="020F0502020204030204" pitchFamily="34" charset="0"/>
              </a:rPr>
              <a:t> (</a:t>
            </a:r>
            <a:r>
              <a:rPr lang="ru-RU" dirty="0" smtClean="0">
                <a:latin typeface="Calibri" panose="020F0502020204030204" pitchFamily="34" charset="0"/>
                <a:cs typeface="Calibri" panose="020F0502020204030204" pitchFamily="34" charset="0"/>
              </a:rPr>
              <a:t>переход из частотной области во временную</a:t>
            </a:r>
            <a:r>
              <a:rPr lang="en-US" dirty="0" smtClean="0">
                <a:latin typeface="Calibri" panose="020F0502020204030204" pitchFamily="34" charset="0"/>
                <a:cs typeface="Calibri" panose="020F0502020204030204" pitchFamily="34" charset="0"/>
              </a:rPr>
              <a:t>)</a:t>
            </a:r>
            <a:r>
              <a:rPr lang="ru-RU" dirty="0" smtClean="0">
                <a:latin typeface="Calibri" panose="020F0502020204030204" pitchFamily="34" charset="0"/>
                <a:cs typeface="Calibri" panose="020F0502020204030204" pitchFamily="34" charset="0"/>
              </a:rPr>
              <a:t>.</a:t>
            </a:r>
          </a:p>
          <a:p>
            <a:endParaRPr lang="ru-RU" dirty="0" smtClean="0"/>
          </a:p>
          <a:p>
            <a:endParaRPr lang="ru-RU" dirty="0" smtClean="0"/>
          </a:p>
          <a:p>
            <a:endParaRPr lang="ru-RU" dirty="0" smtClean="0"/>
          </a:p>
          <a:p>
            <a:endParaRPr lang="ru-RU" dirty="0" smtClean="0"/>
          </a:p>
          <a:p>
            <a:endParaRPr lang="ru-RU" dirty="0" smtClean="0"/>
          </a:p>
          <a:p>
            <a:r>
              <a:rPr lang="ru-RU" dirty="0" smtClean="0">
                <a:latin typeface="Calibri" panose="020F0502020204030204" pitchFamily="34" charset="0"/>
                <a:cs typeface="Calibri" panose="020F0502020204030204" pitchFamily="34" charset="0"/>
              </a:rPr>
              <a:t>Операция суммирования производится с помощью Обратного Преобразования  Фурье</a:t>
            </a:r>
            <a:r>
              <a:rPr lang="en-US" dirty="0" smtClean="0">
                <a:latin typeface="Calibri" panose="020F0502020204030204" pitchFamily="34" charset="0"/>
                <a:cs typeface="Calibri" panose="020F0502020204030204" pitchFamily="34" charset="0"/>
              </a:rPr>
              <a:t>(</a:t>
            </a:r>
            <a:r>
              <a:rPr lang="ru-RU"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FFT</a:t>
            </a:r>
            <a:r>
              <a:rPr lang="en-US" dirty="0" smtClean="0">
                <a:latin typeface="Calibri" panose="020F0502020204030204" pitchFamily="34" charset="0"/>
                <a:cs typeface="Calibri" panose="020F0502020204030204" pitchFamily="34" charset="0"/>
              </a:rPr>
              <a:t> -</a:t>
            </a:r>
            <a:r>
              <a:rPr lang="en-US" i="1" dirty="0" smtClean="0">
                <a:latin typeface="Calibri" panose="020F0502020204030204" pitchFamily="34" charset="0"/>
                <a:cs typeface="Calibri" panose="020F0502020204030204" pitchFamily="34" charset="0"/>
              </a:rPr>
              <a:t>Fast </a:t>
            </a:r>
            <a:r>
              <a:rPr lang="en-US" i="1" dirty="0">
                <a:latin typeface="Calibri" panose="020F0502020204030204" pitchFamily="34" charset="0"/>
                <a:cs typeface="Calibri" panose="020F0502020204030204" pitchFamily="34" charset="0"/>
              </a:rPr>
              <a:t>Fourier </a:t>
            </a:r>
            <a:r>
              <a:rPr lang="en-US" i="1" dirty="0" smtClean="0">
                <a:latin typeface="Calibri" panose="020F0502020204030204" pitchFamily="34" charset="0"/>
                <a:cs typeface="Calibri" panose="020F0502020204030204" pitchFamily="34" charset="0"/>
              </a:rPr>
              <a:t>Transform)</a:t>
            </a:r>
            <a:endParaRPr lang="ru-RU" dirty="0" smtClean="0">
              <a:latin typeface="Calibri" panose="020F0502020204030204" pitchFamily="34" charset="0"/>
              <a:cs typeface="Calibri" panose="020F0502020204030204" pitchFamily="34" charset="0"/>
            </a:endParaRPr>
          </a:p>
          <a:p>
            <a:endParaRPr lang="ru-RU" dirty="0"/>
          </a:p>
        </p:txBody>
      </p:sp>
      <p:pic>
        <p:nvPicPr>
          <p:cNvPr id="9218" name="Picture 2"/>
          <p:cNvPicPr>
            <a:picLocks noChangeAspect="1" noChangeArrowheads="1"/>
          </p:cNvPicPr>
          <p:nvPr/>
        </p:nvPicPr>
        <p:blipFill>
          <a:blip r:embed="rId2" cstate="print"/>
          <a:srcRect/>
          <a:stretch>
            <a:fillRect/>
          </a:stretch>
        </p:blipFill>
        <p:spPr bwMode="auto">
          <a:xfrm>
            <a:off x="334056" y="2281012"/>
            <a:ext cx="7953375" cy="1833788"/>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2408918" y="5289550"/>
            <a:ext cx="3371850" cy="93345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Функциональная схема </a:t>
            </a:r>
            <a:r>
              <a:rPr lang="en-US" dirty="0" smtClean="0"/>
              <a:t>OFDM</a:t>
            </a:r>
            <a:r>
              <a:rPr lang="ru-RU" dirty="0" smtClean="0"/>
              <a:t> - модулятора</a:t>
            </a:r>
            <a:endParaRPr lang="ru-RU" dirty="0"/>
          </a:p>
        </p:txBody>
      </p:sp>
      <p:pic>
        <p:nvPicPr>
          <p:cNvPr id="1026" name="Picture 2"/>
          <p:cNvPicPr>
            <a:picLocks noChangeAspect="1" noChangeArrowheads="1"/>
          </p:cNvPicPr>
          <p:nvPr/>
        </p:nvPicPr>
        <p:blipFill>
          <a:blip r:embed="rId2" cstate="print"/>
          <a:srcRect/>
          <a:stretch>
            <a:fillRect/>
          </a:stretch>
        </p:blipFill>
        <p:spPr bwMode="auto">
          <a:xfrm>
            <a:off x="769257" y="1381757"/>
            <a:ext cx="7813071" cy="420624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60048" y="1593625"/>
            <a:ext cx="8461094" cy="1468890"/>
          </a:xfrm>
        </p:spPr>
        <p:txBody>
          <a:bodyPr/>
          <a:lstStyle/>
          <a:p>
            <a:pPr lvl="0"/>
            <a:r>
              <a:rPr lang="be-BY" b="1" dirty="0" smtClean="0"/>
              <a:t>WiMAX (</a:t>
            </a:r>
            <a:r>
              <a:rPr lang="en-US" b="1" i="1" dirty="0" smtClean="0"/>
              <a:t>W</a:t>
            </a:r>
            <a:r>
              <a:rPr lang="en-US" i="1" dirty="0" smtClean="0"/>
              <a:t>orldwide </a:t>
            </a:r>
            <a:r>
              <a:rPr lang="en-US" b="1" i="1" dirty="0" smtClean="0"/>
              <a:t>I</a:t>
            </a:r>
            <a:r>
              <a:rPr lang="en-US" i="1" dirty="0" smtClean="0"/>
              <a:t>nteroperability for </a:t>
            </a:r>
            <a:r>
              <a:rPr lang="en-US" b="1" i="1" dirty="0" smtClean="0"/>
              <a:t>M</a:t>
            </a:r>
            <a:r>
              <a:rPr lang="en-US" i="1" dirty="0" smtClean="0"/>
              <a:t>icrowave </a:t>
            </a:r>
            <a:r>
              <a:rPr lang="en-US" b="1" i="1" dirty="0" smtClean="0"/>
              <a:t>A</a:t>
            </a:r>
            <a:r>
              <a:rPr lang="en-US" i="1" dirty="0" smtClean="0"/>
              <a:t>ccess </a:t>
            </a:r>
            <a:r>
              <a:rPr lang="be-BY" b="1" dirty="0" smtClean="0"/>
              <a:t>протокол широкополосной радиосвязи). </a:t>
            </a:r>
            <a:r>
              <a:rPr lang="be-BY" dirty="0" smtClean="0"/>
              <a:t>Стандарт сетей WWAN IEEE 802.16, </a:t>
            </a:r>
            <a:endParaRPr lang="ru-RU" dirty="0"/>
          </a:p>
        </p:txBody>
      </p:sp>
      <p:sp>
        <p:nvSpPr>
          <p:cNvPr id="4" name="Заголовок 1"/>
          <p:cNvSpPr>
            <a:spLocks noGrp="1"/>
          </p:cNvSpPr>
          <p:nvPr>
            <p:ph type="title"/>
          </p:nvPr>
        </p:nvSpPr>
        <p:spPr>
          <a:xfrm>
            <a:off x="655638" y="798513"/>
            <a:ext cx="8145462" cy="463128"/>
          </a:xfrm>
        </p:spPr>
        <p:txBody>
          <a:bodyPr/>
          <a:lstStyle/>
          <a:p>
            <a:r>
              <a:rPr lang="ru-RU" sz="2800" dirty="0" smtClean="0"/>
              <a:t>Технологии беспроводных сетей</a:t>
            </a:r>
            <a:endParaRPr lang="ru-RU" sz="2800" dirty="0"/>
          </a:p>
        </p:txBody>
      </p:sp>
      <p:pic>
        <p:nvPicPr>
          <p:cNvPr id="79874" name="Picture 2"/>
          <p:cNvPicPr>
            <a:picLocks noChangeAspect="1" noChangeArrowheads="1"/>
          </p:cNvPicPr>
          <p:nvPr/>
        </p:nvPicPr>
        <p:blipFill>
          <a:blip r:embed="rId3" cstate="print"/>
          <a:srcRect/>
          <a:stretch>
            <a:fillRect/>
          </a:stretch>
        </p:blipFill>
        <p:spPr bwMode="auto">
          <a:xfrm>
            <a:off x="476477" y="2877457"/>
            <a:ext cx="8220075" cy="2438400"/>
          </a:xfrm>
          <a:prstGeom prst="rect">
            <a:avLst/>
          </a:prstGeom>
          <a:noFill/>
          <a:ln w="9525">
            <a:noFill/>
            <a:miter lim="800000"/>
            <a:headEnd/>
            <a:tailEnd/>
          </a:ln>
          <a:effectLst/>
        </p:spPr>
      </p:pic>
    </p:spTree>
    <p:extLst>
      <p:ext uri="{BB962C8B-B14F-4D97-AF65-F5344CB8AC3E}">
        <p14:creationId xmlns:p14="http://schemas.microsoft.com/office/powerpoint/2010/main" val="1158075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Преобразование </a:t>
            </a:r>
            <a:r>
              <a:rPr lang="en-US" dirty="0" err="1" smtClean="0"/>
              <a:t>OFDM</a:t>
            </a:r>
            <a:r>
              <a:rPr lang="ru-RU" dirty="0" smtClean="0"/>
              <a:t> в цифровой форме</a:t>
            </a:r>
            <a:endParaRPr lang="ru-RU" dirty="0"/>
          </a:p>
        </p:txBody>
      </p:sp>
      <p:sp>
        <p:nvSpPr>
          <p:cNvPr id="3" name="Содержимое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ru-RU" sz="2300" dirty="0" smtClean="0"/>
          </a:p>
          <a:p>
            <a:endParaRPr lang="ru-RU" sz="2300" dirty="0"/>
          </a:p>
          <a:p>
            <a:endParaRPr lang="ru-RU" sz="2300" dirty="0" smtClean="0"/>
          </a:p>
          <a:p>
            <a:r>
              <a:rPr lang="ru-RU" sz="2300" dirty="0" smtClean="0"/>
              <a:t>Суммированный цифровой сигнал  преобразуется с помощью ЦАП и модулируется сигналом более высокой частоты ;</a:t>
            </a:r>
          </a:p>
          <a:p>
            <a:endParaRPr lang="ru-RU" sz="2200" dirty="0" smtClean="0"/>
          </a:p>
          <a:p>
            <a:endParaRPr lang="ru-RU" sz="2200" dirty="0" smtClean="0"/>
          </a:p>
          <a:p>
            <a:endParaRPr lang="ru-RU" sz="2200" dirty="0" smtClean="0"/>
          </a:p>
          <a:p>
            <a:endParaRPr lang="en-US" dirty="0" smtClean="0"/>
          </a:p>
          <a:p>
            <a:endParaRPr lang="en-US" dirty="0" smtClean="0"/>
          </a:p>
          <a:p>
            <a:endParaRPr lang="en-US" dirty="0" smtClean="0"/>
          </a:p>
          <a:p>
            <a:endParaRPr lang="en-US" dirty="0" smtClean="0"/>
          </a:p>
          <a:p>
            <a:r>
              <a:rPr lang="en-US" dirty="0" smtClean="0"/>
              <a:t>as</a:t>
            </a:r>
          </a:p>
          <a:p>
            <a:endParaRPr lang="ru-RU" dirty="0"/>
          </a:p>
        </p:txBody>
      </p:sp>
      <p:pic>
        <p:nvPicPr>
          <p:cNvPr id="1027" name="Picture 3"/>
          <p:cNvPicPr>
            <a:picLocks noChangeAspect="1" noChangeArrowheads="1"/>
          </p:cNvPicPr>
          <p:nvPr/>
        </p:nvPicPr>
        <p:blipFill>
          <a:blip r:embed="rId3" cstate="print"/>
          <a:srcRect/>
          <a:stretch>
            <a:fillRect/>
          </a:stretch>
        </p:blipFill>
        <p:spPr bwMode="auto">
          <a:xfrm>
            <a:off x="472430" y="1562100"/>
            <a:ext cx="8377655" cy="2510971"/>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OFDM-</a:t>
            </a:r>
            <a:r>
              <a:rPr lang="ru-RU" dirty="0" smtClean="0"/>
              <a:t>демодулятор</a:t>
            </a:r>
            <a:endParaRPr lang="ru-RU" dirty="0"/>
          </a:p>
        </p:txBody>
      </p:sp>
      <p:pic>
        <p:nvPicPr>
          <p:cNvPr id="3074" name="Picture 2"/>
          <p:cNvPicPr>
            <a:picLocks noChangeAspect="1" noChangeArrowheads="1"/>
          </p:cNvPicPr>
          <p:nvPr/>
        </p:nvPicPr>
        <p:blipFill>
          <a:blip r:embed="rId2" cstate="print"/>
          <a:srcRect/>
          <a:stretch>
            <a:fillRect/>
          </a:stretch>
        </p:blipFill>
        <p:spPr bwMode="auto">
          <a:xfrm>
            <a:off x="320640" y="1988457"/>
            <a:ext cx="8395627" cy="2844799"/>
          </a:xfrm>
          <a:prstGeom prst="rect">
            <a:avLst/>
          </a:prstGeom>
          <a:noFill/>
          <a:ln w="9525">
            <a:noFill/>
            <a:miter lim="800000"/>
            <a:headEnd/>
            <a:tailEnd/>
          </a:ln>
          <a:effectLst/>
        </p:spPr>
      </p:pic>
      <p:sp>
        <p:nvSpPr>
          <p:cNvPr id="3" name="TextBox 2"/>
          <p:cNvSpPr txBox="1"/>
          <p:nvPr/>
        </p:nvSpPr>
        <p:spPr>
          <a:xfrm>
            <a:off x="0" y="5537200"/>
            <a:ext cx="8966200" cy="1006429"/>
          </a:xfrm>
          <a:prstGeom prst="rect">
            <a:avLst/>
          </a:prstGeom>
          <a:noFill/>
        </p:spPr>
        <p:txBody>
          <a:bodyPr wrap="square" rtlCol="0">
            <a:spAutoFit/>
          </a:bodyPr>
          <a:lstStyle/>
          <a:p>
            <a:pPr algn="l"/>
            <a:r>
              <a:rPr lang="ru-RU" sz="2200" dirty="0" smtClean="0"/>
              <a:t>На приемной стороне сигнал </a:t>
            </a:r>
            <a:r>
              <a:rPr lang="ru-RU" sz="2200" dirty="0" err="1" smtClean="0"/>
              <a:t>демодулируется</a:t>
            </a:r>
            <a:r>
              <a:rPr lang="ru-RU" sz="2200" dirty="0" smtClean="0"/>
              <a:t>, оцифровывается и </a:t>
            </a:r>
          </a:p>
          <a:p>
            <a:pPr algn="l"/>
            <a:r>
              <a:rPr lang="ru-RU" sz="2200" dirty="0" smtClean="0"/>
              <a:t>разбивается на отдельные последовательности, </a:t>
            </a:r>
          </a:p>
          <a:p>
            <a:pPr algn="l"/>
            <a:r>
              <a:rPr lang="ru-RU" sz="2200" dirty="0" smtClean="0"/>
              <a:t>которые потом соединяются в исходную последовательность </a:t>
            </a:r>
            <a:endParaRPr lang="ru-RU" sz="2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794884" y="2636157"/>
            <a:ext cx="7772400" cy="1362075"/>
          </a:xfrm>
        </p:spPr>
        <p:txBody>
          <a:bodyPr/>
          <a:lstStyle/>
          <a:p>
            <a:r>
              <a:rPr lang="ru-RU" dirty="0" smtClean="0"/>
              <a:t>П</a:t>
            </a:r>
            <a:r>
              <a:rPr lang="ru-RU" cap="none" dirty="0" smtClean="0"/>
              <a:t>одуровень</a:t>
            </a:r>
            <a:r>
              <a:rPr lang="ru-RU" dirty="0" smtClean="0"/>
              <a:t> МАС</a:t>
            </a:r>
            <a:endParaRPr lang="ru-RU"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Обнаружение коллизий</a:t>
            </a:r>
            <a:endParaRPr lang="ru-RU" dirty="0"/>
          </a:p>
        </p:txBody>
      </p:sp>
      <p:sp>
        <p:nvSpPr>
          <p:cNvPr id="3" name="Содержимое 2"/>
          <p:cNvSpPr>
            <a:spLocks noGrp="1"/>
          </p:cNvSpPr>
          <p:nvPr>
            <p:ph idx="1"/>
          </p:nvPr>
        </p:nvSpPr>
        <p:spPr/>
        <p:txBody>
          <a:bodyPr/>
          <a:lstStyle/>
          <a:p>
            <a:endParaRPr lang="ru-RU" dirty="0" smtClean="0"/>
          </a:p>
          <a:p>
            <a:r>
              <a:rPr lang="ru-RU" dirty="0" smtClean="0"/>
              <a:t>Узлы сети  </a:t>
            </a:r>
            <a:r>
              <a:rPr lang="ru-RU" dirty="0" err="1" smtClean="0"/>
              <a:t>Wi-Fi</a:t>
            </a:r>
            <a:r>
              <a:rPr lang="ru-RU" dirty="0" smtClean="0"/>
              <a:t> работают в полудуплексном режиме и узел не может одновременно передавать и принимать данные</a:t>
            </a:r>
          </a:p>
          <a:p>
            <a:endParaRPr lang="ru-RU" dirty="0" smtClean="0"/>
          </a:p>
          <a:p>
            <a:r>
              <a:rPr lang="ru-RU" dirty="0" smtClean="0"/>
              <a:t>Передающий беспроводной интерфейс не может обнаружить факт возникновения коллизий</a:t>
            </a:r>
          </a:p>
          <a:p>
            <a:endParaRPr lang="ru-RU" dirty="0" smtClean="0"/>
          </a:p>
          <a:p>
            <a:r>
              <a:rPr lang="ru-RU" dirty="0" smtClean="0"/>
              <a:t>При наличии канала на передачу и  на прием сигнал от передающей антенны полностью поступает на вход принимающей антенны и  «заглушает» передатчики.</a:t>
            </a:r>
          </a:p>
          <a:p>
            <a:endParaRPr lang="ru-RU" dirty="0"/>
          </a:p>
          <a:p>
            <a:r>
              <a:rPr lang="ru-RU" dirty="0" smtClean="0"/>
              <a:t>В  </a:t>
            </a:r>
            <a:r>
              <a:rPr lang="en-US" dirty="0" smtClean="0"/>
              <a:t>WI-FI  </a:t>
            </a:r>
            <a:r>
              <a:rPr lang="ru-RU" dirty="0" smtClean="0"/>
              <a:t>коллизии дороже, так как обнаруживаются  не сразу  ( отличие от </a:t>
            </a:r>
            <a:r>
              <a:rPr lang="en-US" dirty="0" smtClean="0"/>
              <a:t>Ethernet</a:t>
            </a:r>
            <a:r>
              <a:rPr lang="ru-RU" dirty="0" smtClean="0"/>
              <a:t>), а после передачи кадра</a:t>
            </a:r>
            <a:endParaRPr lang="ru-RU"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Управление доступом </a:t>
            </a:r>
            <a:r>
              <a:rPr lang="en-US" dirty="0" smtClean="0"/>
              <a:t>CSMA/C</a:t>
            </a:r>
            <a:r>
              <a:rPr lang="ru-RU" dirty="0" smtClean="0"/>
              <a:t>А</a:t>
            </a:r>
            <a:endParaRPr lang="ru-RU" dirty="0"/>
          </a:p>
        </p:txBody>
      </p:sp>
      <p:sp>
        <p:nvSpPr>
          <p:cNvPr id="3" name="Содержимое 2"/>
          <p:cNvSpPr>
            <a:spLocks noGrp="1"/>
          </p:cNvSpPr>
          <p:nvPr>
            <p:ph idx="1"/>
          </p:nvPr>
        </p:nvSpPr>
        <p:spPr>
          <a:xfrm>
            <a:off x="174171" y="1117600"/>
            <a:ext cx="8969829" cy="5558972"/>
          </a:xfrm>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pPr marL="261938" lvl="1" indent="-87313"/>
            <a:r>
              <a:rPr lang="ru-RU" dirty="0" smtClean="0"/>
              <a:t>1</a:t>
            </a:r>
            <a:r>
              <a:rPr lang="ru-RU" sz="2200" dirty="0" smtClean="0">
                <a:latin typeface="Calibri" panose="020F0502020204030204" pitchFamily="34" charset="0"/>
                <a:cs typeface="Calibri" panose="020F0502020204030204" pitchFamily="34" charset="0"/>
              </a:rPr>
              <a:t>. Прослушать среду. </a:t>
            </a:r>
          </a:p>
          <a:p>
            <a:pPr marL="261938" lvl="1" indent="-87313"/>
            <a:r>
              <a:rPr lang="ru-RU" sz="2200" dirty="0" smtClean="0">
                <a:latin typeface="Calibri" panose="020F0502020204030204" pitchFamily="34" charset="0"/>
                <a:cs typeface="Calibri" panose="020F0502020204030204" pitchFamily="34" charset="0"/>
              </a:rPr>
              <a:t>2. После окончания передачи кадра, отсчитать интервал времени, равный </a:t>
            </a:r>
            <a:r>
              <a:rPr lang="ru-RU" sz="2200" dirty="0" err="1" smtClean="0">
                <a:latin typeface="Calibri" panose="020F0502020204030204" pitchFamily="34" charset="0"/>
                <a:cs typeface="Calibri" panose="020F0502020204030204" pitchFamily="34" charset="0"/>
              </a:rPr>
              <a:t>межкадровому</a:t>
            </a:r>
            <a:r>
              <a:rPr lang="ru-RU" sz="2200" dirty="0" smtClean="0">
                <a:latin typeface="Calibri" panose="020F0502020204030204" pitchFamily="34" charset="0"/>
                <a:cs typeface="Calibri" panose="020F0502020204030204" pitchFamily="34" charset="0"/>
              </a:rPr>
              <a:t> интервалу(может браться из кадра). </a:t>
            </a:r>
          </a:p>
          <a:p>
            <a:pPr marL="261938" lvl="1" indent="-87313"/>
            <a:r>
              <a:rPr lang="ru-RU" sz="2200" dirty="0" smtClean="0">
                <a:latin typeface="Calibri" panose="020F0502020204030204" pitchFamily="34" charset="0"/>
                <a:cs typeface="Calibri" panose="020F0502020204030204" pitchFamily="34" charset="0"/>
              </a:rPr>
              <a:t> 3. Если среда свободна, то отсчитать случайный интервал времени</a:t>
            </a:r>
          </a:p>
          <a:p>
            <a:pPr marL="261938" lvl="1" indent="-87313"/>
            <a:r>
              <a:rPr lang="ru-RU" sz="2200" dirty="0" smtClean="0">
                <a:latin typeface="Calibri" panose="020F0502020204030204" pitchFamily="34" charset="0"/>
                <a:cs typeface="Calibri" panose="020F0502020204030204" pitchFamily="34" charset="0"/>
              </a:rPr>
              <a:t>4. Передать кадр и дождаться сигнала подтверждения </a:t>
            </a:r>
            <a:r>
              <a:rPr lang="en-US" sz="2200" dirty="0" smtClean="0">
                <a:latin typeface="Calibri" panose="020F0502020204030204" pitchFamily="34" charset="0"/>
                <a:cs typeface="Calibri" panose="020F0502020204030204" pitchFamily="34" charset="0"/>
              </a:rPr>
              <a:t>ASK.</a:t>
            </a:r>
          </a:p>
          <a:p>
            <a:pPr marL="261938" lvl="1" indent="-87313"/>
            <a:r>
              <a:rPr lang="ru-RU" sz="2200" dirty="0" smtClean="0">
                <a:latin typeface="Calibri" panose="020F0502020204030204" pitchFamily="34" charset="0"/>
                <a:cs typeface="Calibri" panose="020F0502020204030204" pitchFamily="34" charset="0"/>
              </a:rPr>
              <a:t>5. Если </a:t>
            </a:r>
            <a:r>
              <a:rPr lang="en-US" sz="2200" dirty="0" smtClean="0">
                <a:latin typeface="Calibri" panose="020F0502020204030204" pitchFamily="34" charset="0"/>
                <a:cs typeface="Calibri" panose="020F0502020204030204" pitchFamily="34" charset="0"/>
              </a:rPr>
              <a:t> </a:t>
            </a:r>
            <a:r>
              <a:rPr lang="ru-RU" sz="2200" dirty="0" smtClean="0">
                <a:latin typeface="Calibri" panose="020F0502020204030204" pitchFamily="34" charset="0"/>
                <a:cs typeface="Calibri" panose="020F0502020204030204" pitchFamily="34" charset="0"/>
              </a:rPr>
              <a:t>сигнала подтверждения  </a:t>
            </a:r>
            <a:r>
              <a:rPr lang="en-US" sz="2200" dirty="0" smtClean="0">
                <a:latin typeface="Calibri" panose="020F0502020204030204" pitchFamily="34" charset="0"/>
                <a:cs typeface="Calibri" panose="020F0502020204030204" pitchFamily="34" charset="0"/>
              </a:rPr>
              <a:t>ASK </a:t>
            </a:r>
            <a:r>
              <a:rPr lang="ru-RU" sz="2200" dirty="0" smtClean="0">
                <a:latin typeface="Calibri" panose="020F0502020204030204" pitchFamily="34" charset="0"/>
                <a:cs typeface="Calibri" panose="020F0502020204030204" pitchFamily="34" charset="0"/>
              </a:rPr>
              <a:t>нет – значит произошла коллизия.</a:t>
            </a:r>
          </a:p>
          <a:p>
            <a:pPr marL="261938" lvl="1" indent="-87313"/>
            <a:r>
              <a:rPr lang="ru-RU" sz="2200" dirty="0" smtClean="0">
                <a:latin typeface="Calibri" panose="020F0502020204030204" pitchFamily="34" charset="0"/>
                <a:cs typeface="Calibri" panose="020F0502020204030204" pitchFamily="34" charset="0"/>
              </a:rPr>
              <a:t>6. Повторить передачу кадра по алгоритму 1-4.</a:t>
            </a:r>
          </a:p>
        </p:txBody>
      </p:sp>
      <p:pic>
        <p:nvPicPr>
          <p:cNvPr id="4098" name="Picture 2"/>
          <p:cNvPicPr>
            <a:picLocks noChangeAspect="1" noChangeArrowheads="1"/>
          </p:cNvPicPr>
          <p:nvPr/>
        </p:nvPicPr>
        <p:blipFill>
          <a:blip r:embed="rId2" cstate="print"/>
          <a:srcRect/>
          <a:stretch>
            <a:fillRect/>
          </a:stretch>
        </p:blipFill>
        <p:spPr bwMode="auto">
          <a:xfrm>
            <a:off x="1180193" y="856342"/>
            <a:ext cx="6667500" cy="32004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Метод </a:t>
            </a:r>
            <a:r>
              <a:rPr lang="en-US" dirty="0" smtClean="0"/>
              <a:t>MACA</a:t>
            </a:r>
            <a:r>
              <a:rPr lang="ru-RU" dirty="0" smtClean="0"/>
              <a:t> </a:t>
            </a:r>
            <a:r>
              <a:rPr lang="ru-RU" sz="2300" dirty="0" smtClean="0"/>
              <a:t>(</a:t>
            </a:r>
            <a:r>
              <a:rPr lang="en-US" sz="2300" dirty="0"/>
              <a:t>Multiple Access with Collision Avoidance </a:t>
            </a:r>
            <a:r>
              <a:rPr lang="ru-RU" sz="2300" dirty="0" smtClean="0"/>
              <a:t>)</a:t>
            </a:r>
            <a:endParaRPr lang="ru-RU" sz="2300" dirty="0"/>
          </a:p>
        </p:txBody>
      </p:sp>
      <p:sp>
        <p:nvSpPr>
          <p:cNvPr id="3" name="Содержимое 2"/>
          <p:cNvSpPr>
            <a:spLocks noGrp="1"/>
          </p:cNvSpPr>
          <p:nvPr>
            <p:ph idx="1"/>
          </p:nvPr>
        </p:nvSpPr>
        <p:spPr/>
        <p:txBody>
          <a:bodyPr/>
          <a:lstStyle/>
          <a:p>
            <a:r>
              <a:rPr lang="ru-RU" dirty="0" smtClean="0"/>
              <a:t>Множественный доступ с предотвращением коллизий </a:t>
            </a:r>
          </a:p>
          <a:p>
            <a:pPr marL="261938" lvl="1" indent="-87313"/>
            <a:r>
              <a:rPr lang="ru-RU" dirty="0" smtClean="0"/>
              <a:t>1. Прослушать среду. </a:t>
            </a:r>
          </a:p>
          <a:p>
            <a:pPr marL="261938" lvl="1" indent="-87313"/>
            <a:r>
              <a:rPr lang="ru-RU" dirty="0" smtClean="0"/>
              <a:t>2. После окончания передачи кадра, отсчитать интервал времени, равный </a:t>
            </a:r>
            <a:r>
              <a:rPr lang="ru-RU" dirty="0" err="1" smtClean="0"/>
              <a:t>межкадровому</a:t>
            </a:r>
            <a:r>
              <a:rPr lang="ru-RU" dirty="0" smtClean="0"/>
              <a:t> интервалу(может браться из кадра). </a:t>
            </a:r>
          </a:p>
          <a:p>
            <a:pPr marL="261938" lvl="1" indent="-87313"/>
            <a:r>
              <a:rPr lang="ru-RU" dirty="0" smtClean="0"/>
              <a:t> 3. Если среда свободна, то отсчитать случайный интервал времени</a:t>
            </a:r>
          </a:p>
          <a:p>
            <a:pPr marL="174625" lvl="1" indent="0"/>
            <a:r>
              <a:rPr lang="ru-RU" dirty="0" smtClean="0"/>
              <a:t> 4. Если среда свободна,  передать служебный кадр RTS </a:t>
            </a:r>
            <a:r>
              <a:rPr lang="ru-RU" dirty="0" err="1" smtClean="0"/>
              <a:t>Request</a:t>
            </a:r>
            <a:r>
              <a:rPr lang="ru-RU" dirty="0" smtClean="0"/>
              <a:t> </a:t>
            </a:r>
            <a:r>
              <a:rPr lang="ru-RU" dirty="0" err="1" smtClean="0"/>
              <a:t>to</a:t>
            </a:r>
            <a:r>
              <a:rPr lang="ru-RU" dirty="0" smtClean="0"/>
              <a:t> </a:t>
            </a:r>
            <a:r>
              <a:rPr lang="ru-RU" dirty="0" err="1" smtClean="0"/>
              <a:t>Send</a:t>
            </a:r>
            <a:r>
              <a:rPr lang="ru-RU" dirty="0" smtClean="0"/>
              <a:t> (запрос на отправку).</a:t>
            </a:r>
          </a:p>
          <a:p>
            <a:pPr marL="261938" lvl="1" indent="-87313"/>
            <a:r>
              <a:rPr lang="ru-RU" dirty="0" smtClean="0"/>
              <a:t> 5. Целевой узел, получив этот кадр вырабатывает сигнал занятости среды CTS </a:t>
            </a:r>
            <a:r>
              <a:rPr lang="ru-RU" i="1" dirty="0" err="1" smtClean="0"/>
              <a:t>Clear</a:t>
            </a:r>
            <a:r>
              <a:rPr lang="ru-RU" i="1" dirty="0" smtClean="0"/>
              <a:t> </a:t>
            </a:r>
            <a:r>
              <a:rPr lang="ru-RU" i="1" dirty="0" err="1" smtClean="0"/>
              <a:t>To</a:t>
            </a:r>
            <a:r>
              <a:rPr lang="ru-RU" i="1" dirty="0" smtClean="0"/>
              <a:t> </a:t>
            </a:r>
            <a:r>
              <a:rPr lang="ru-RU" i="1" dirty="0" err="1" smtClean="0"/>
              <a:t>Send</a:t>
            </a:r>
            <a:r>
              <a:rPr lang="ru-RU" i="1" dirty="0" smtClean="0"/>
              <a:t> </a:t>
            </a:r>
            <a:r>
              <a:rPr lang="ru-RU" dirty="0" smtClean="0"/>
              <a:t>(</a:t>
            </a:r>
            <a:r>
              <a:rPr lang="ru-RU" sz="2000" dirty="0" smtClean="0"/>
              <a:t>готовность к отправке</a:t>
            </a:r>
            <a:r>
              <a:rPr lang="ru-RU" sz="2000" dirty="0"/>
              <a:t>,</a:t>
            </a:r>
            <a:r>
              <a:rPr lang="ru-RU" sz="2000" i="1" dirty="0" smtClean="0"/>
              <a:t> в этом кадре указывается сколько среда будет занята.)</a:t>
            </a:r>
            <a:r>
              <a:rPr lang="ru-RU" sz="2000" dirty="0" smtClean="0"/>
              <a:t> </a:t>
            </a:r>
            <a:r>
              <a:rPr lang="ru-RU" dirty="0" smtClean="0"/>
              <a:t>Все остальные узлы , получив этот сигнал ждут указанное время. </a:t>
            </a:r>
          </a:p>
          <a:p>
            <a:pPr marL="261938" lvl="1" indent="-87313"/>
            <a:r>
              <a:rPr lang="ru-RU" dirty="0" smtClean="0"/>
              <a:t> 6. После этого кадр  данных может передаваться. </a:t>
            </a:r>
          </a:p>
          <a:p>
            <a:pPr marL="261938" lvl="1" indent="-87313"/>
            <a:r>
              <a:rPr lang="ru-RU" dirty="0" smtClean="0"/>
              <a:t> 7. После приема данных  узел назначения отвечает сигналом </a:t>
            </a:r>
            <a:r>
              <a:rPr lang="en-US" dirty="0" smtClean="0"/>
              <a:t>ACK </a:t>
            </a:r>
            <a:endParaRPr lang="ru-RU" dirty="0" smtClean="0"/>
          </a:p>
          <a:p>
            <a:pPr lvl="1"/>
            <a:r>
              <a:rPr lang="ru-RU" sz="1400" i="1" dirty="0" smtClean="0"/>
              <a:t>Коллизия может случиться, если несколько станций выбирают один и тот же случайный  интервал отсрочки для передачи кадра </a:t>
            </a:r>
            <a:r>
              <a:rPr lang="en-US" sz="1400" i="1" dirty="0" smtClean="0"/>
              <a:t>RTS</a:t>
            </a:r>
            <a:r>
              <a:rPr lang="ru-RU" sz="1400" i="1" dirty="0" smtClean="0"/>
              <a:t>.. В этом случае сигнал </a:t>
            </a:r>
            <a:r>
              <a:rPr lang="en-US" sz="1400" b="1" i="1" dirty="0" smtClean="0"/>
              <a:t>CTS</a:t>
            </a:r>
            <a:r>
              <a:rPr lang="en-US" sz="1400" i="1" dirty="0" smtClean="0"/>
              <a:t> </a:t>
            </a:r>
            <a:r>
              <a:rPr lang="ru-RU" sz="1400" i="1" dirty="0" smtClean="0"/>
              <a:t>не вырабатывается. Не получив сигнал подтверждения передающий узел повторяет передачу кадра </a:t>
            </a:r>
            <a:r>
              <a:rPr lang="en-US" sz="1400" i="1" dirty="0" smtClean="0"/>
              <a:t>RTS </a:t>
            </a:r>
            <a:r>
              <a:rPr lang="ru-RU" sz="1400" i="1" dirty="0" smtClean="0"/>
              <a:t> через  случайный интервал времени.</a:t>
            </a:r>
          </a:p>
          <a:p>
            <a:endParaRPr lang="ru-RU"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7295" y="435655"/>
            <a:ext cx="8836705" cy="536802"/>
          </a:xfrm>
        </p:spPr>
        <p:txBody>
          <a:bodyPr/>
          <a:lstStyle/>
          <a:p>
            <a:r>
              <a:rPr lang="ru-RU" dirty="0"/>
              <a:t/>
            </a:r>
            <a:br>
              <a:rPr lang="ru-RU" dirty="0"/>
            </a:br>
            <a:r>
              <a:rPr lang="ru-RU" dirty="0"/>
              <a:t>Метод </a:t>
            </a:r>
            <a:r>
              <a:rPr lang="en-US" dirty="0"/>
              <a:t>MACA</a:t>
            </a:r>
            <a:r>
              <a:rPr lang="ru-RU" dirty="0"/>
              <a:t> </a:t>
            </a:r>
            <a:r>
              <a:rPr lang="ru-RU" sz="1800" dirty="0"/>
              <a:t>(</a:t>
            </a:r>
            <a:r>
              <a:rPr lang="en-US" sz="1800" dirty="0"/>
              <a:t>Multiple Access with Collision Avoidance</a:t>
            </a:r>
            <a:endParaRPr lang="ru-RU" sz="1800"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ru-RU" dirty="0" smtClean="0"/>
              <a:t>В кадрах данных и управляющих кадрах </a:t>
            </a:r>
            <a:r>
              <a:rPr lang="en-US" dirty="0" smtClean="0"/>
              <a:t>RTS,CTS  </a:t>
            </a:r>
            <a:r>
              <a:rPr lang="ru-RU" dirty="0" smtClean="0"/>
              <a:t>и </a:t>
            </a:r>
            <a:r>
              <a:rPr lang="en-US" dirty="0" smtClean="0"/>
              <a:t>A</a:t>
            </a:r>
            <a:r>
              <a:rPr lang="ru-RU" dirty="0" smtClean="0"/>
              <a:t>С</a:t>
            </a:r>
            <a:r>
              <a:rPr lang="en-US" dirty="0" smtClean="0"/>
              <a:t>K</a:t>
            </a:r>
            <a:r>
              <a:rPr lang="ru-RU" dirty="0" smtClean="0"/>
              <a:t> содержится информация о времени необходимым для передачи кадра</a:t>
            </a:r>
          </a:p>
          <a:p>
            <a:endParaRPr lang="ru-RU" dirty="0"/>
          </a:p>
        </p:txBody>
      </p:sp>
      <p:pic>
        <p:nvPicPr>
          <p:cNvPr id="7170" name="Picture 2"/>
          <p:cNvPicPr>
            <a:picLocks noChangeAspect="1" noChangeArrowheads="1"/>
          </p:cNvPicPr>
          <p:nvPr/>
        </p:nvPicPr>
        <p:blipFill>
          <a:blip r:embed="rId2" cstate="print"/>
          <a:srcRect/>
          <a:stretch>
            <a:fillRect/>
          </a:stretch>
        </p:blipFill>
        <p:spPr bwMode="auto">
          <a:xfrm>
            <a:off x="1059542" y="972457"/>
            <a:ext cx="7039429" cy="4601029"/>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метода МАСА</a:t>
            </a:r>
            <a:endParaRPr lang="ru-RU" dirty="0"/>
          </a:p>
        </p:txBody>
      </p:sp>
      <p:pic>
        <p:nvPicPr>
          <p:cNvPr id="9218" name="Picture 2"/>
          <p:cNvPicPr>
            <a:picLocks noChangeAspect="1" noChangeArrowheads="1"/>
          </p:cNvPicPr>
          <p:nvPr/>
        </p:nvPicPr>
        <p:blipFill>
          <a:blip r:embed="rId2" cstate="print"/>
          <a:srcRect/>
          <a:stretch>
            <a:fillRect/>
          </a:stretch>
        </p:blipFill>
        <p:spPr bwMode="auto">
          <a:xfrm>
            <a:off x="1683657" y="1100138"/>
            <a:ext cx="5117193" cy="5346811"/>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Подуровень </a:t>
            </a:r>
            <a:r>
              <a:rPr lang="ru-RU" dirty="0" err="1" smtClean="0"/>
              <a:t>МАС</a:t>
            </a:r>
            <a:r>
              <a:rPr lang="ru-RU" dirty="0" smtClean="0"/>
              <a:t> – режимы доступа</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en-US" dirty="0" smtClean="0"/>
              <a:t>DCF (Distributed C</a:t>
            </a:r>
            <a:r>
              <a:rPr lang="ru-RU" dirty="0" smtClean="0"/>
              <a:t>о</a:t>
            </a:r>
            <a:r>
              <a:rPr lang="en-US" dirty="0" smtClean="0"/>
              <a:t>ordination Function)</a:t>
            </a:r>
            <a:r>
              <a:rPr lang="ru-RU" dirty="0" smtClean="0"/>
              <a:t> - распределенный режим контроля  доступа к среде передачи </a:t>
            </a:r>
            <a:r>
              <a:rPr lang="ru-RU" sz="1600" dirty="0" smtClean="0"/>
              <a:t>(</a:t>
            </a:r>
            <a:r>
              <a:rPr lang="en-US" sz="1800" dirty="0" smtClean="0"/>
              <a:t>CSMA/C</a:t>
            </a:r>
            <a:r>
              <a:rPr lang="ru-RU" sz="1800" dirty="0" smtClean="0"/>
              <a:t>А/ МАСА))  </a:t>
            </a:r>
            <a:r>
              <a:rPr lang="ru-RU" dirty="0" smtClean="0"/>
              <a:t>;</a:t>
            </a:r>
          </a:p>
          <a:p>
            <a:r>
              <a:rPr lang="en-US" dirty="0" smtClean="0"/>
              <a:t>PCF (Point Coordination Function). </a:t>
            </a:r>
            <a:r>
              <a:rPr lang="ru-RU" dirty="0" smtClean="0"/>
              <a:t>− централизованный  режим контроля доступа </a:t>
            </a:r>
            <a:r>
              <a:rPr lang="en-US" dirty="0" smtClean="0"/>
              <a:t>PCF (Point Coordination Function</a:t>
            </a:r>
            <a:r>
              <a:rPr lang="en-US" smtClean="0"/>
              <a:t>).</a:t>
            </a:r>
            <a:r>
              <a:rPr lang="ru-RU" smtClean="0"/>
              <a:t> Т</a:t>
            </a:r>
            <a:endParaRPr lang="ru-RU" dirty="0" smtClean="0"/>
          </a:p>
          <a:p>
            <a:r>
              <a:rPr lang="en-US" dirty="0" smtClean="0"/>
              <a:t/>
            </a:r>
            <a:br>
              <a:rPr lang="en-US" dirty="0" smtClean="0"/>
            </a:br>
            <a:r>
              <a:rPr lang="en-US" dirty="0" smtClean="0"/>
              <a:t/>
            </a:r>
            <a:br>
              <a:rPr lang="en-US" dirty="0" smtClean="0"/>
            </a:br>
            <a:endParaRPr lang="ru-RU" dirty="0"/>
          </a:p>
        </p:txBody>
      </p:sp>
      <p:pic>
        <p:nvPicPr>
          <p:cNvPr id="2051" name="Picture 3"/>
          <p:cNvPicPr>
            <a:picLocks noChangeAspect="1" noChangeArrowheads="1"/>
          </p:cNvPicPr>
          <p:nvPr/>
        </p:nvPicPr>
        <p:blipFill>
          <a:blip r:embed="rId2" cstate="print"/>
          <a:srcRect/>
          <a:stretch>
            <a:fillRect/>
          </a:stretch>
        </p:blipFill>
        <p:spPr bwMode="auto">
          <a:xfrm>
            <a:off x="449944" y="1160914"/>
            <a:ext cx="8471988" cy="362540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Режим </a:t>
            </a:r>
            <a:r>
              <a:rPr lang="en-US" dirty="0" smtClean="0"/>
              <a:t>DCF</a:t>
            </a:r>
            <a:endParaRPr lang="ru-RU" dirty="0"/>
          </a:p>
        </p:txBody>
      </p:sp>
      <p:sp>
        <p:nvSpPr>
          <p:cNvPr id="3" name="Содержимое 2"/>
          <p:cNvSpPr>
            <a:spLocks noGrp="1"/>
          </p:cNvSpPr>
          <p:nvPr>
            <p:ph idx="1"/>
          </p:nvPr>
        </p:nvSpPr>
        <p:spPr/>
        <p:txBody>
          <a:bodyPr/>
          <a:lstStyle/>
          <a:p>
            <a:endParaRPr lang="en-US" dirty="0" smtClean="0"/>
          </a:p>
          <a:p>
            <a:endParaRPr lang="en-US" dirty="0" smtClean="0"/>
          </a:p>
          <a:p>
            <a:endParaRPr lang="en-US" dirty="0" smtClean="0"/>
          </a:p>
          <a:p>
            <a:r>
              <a:rPr lang="ru-RU" dirty="0" smtClean="0"/>
              <a:t>В распределенном режиме доступа управление доступом к среде передачи выполняется по алгоритму </a:t>
            </a:r>
            <a:r>
              <a:rPr lang="en-US" dirty="0" smtClean="0"/>
              <a:t>CSMA/CA MACA</a:t>
            </a:r>
            <a:endParaRPr lang="ru-RU"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WIMAX </a:t>
            </a:r>
            <a:r>
              <a:rPr lang="ru-RU" dirty="0" smtClean="0"/>
              <a:t>в Беларуси</a:t>
            </a:r>
            <a:endParaRPr lang="ru-RU" dirty="0"/>
          </a:p>
        </p:txBody>
      </p:sp>
      <p:sp>
        <p:nvSpPr>
          <p:cNvPr id="3" name="Содержимое 2"/>
          <p:cNvSpPr>
            <a:spLocks noGrp="1"/>
          </p:cNvSpPr>
          <p:nvPr>
            <p:ph idx="1"/>
          </p:nvPr>
        </p:nvSpPr>
        <p:spPr/>
        <p:txBody>
          <a:bodyPr/>
          <a:lstStyle/>
          <a:p>
            <a:r>
              <a:rPr lang="ru-RU" dirty="0" smtClean="0"/>
              <a:t>В 2010г </a:t>
            </a:r>
            <a:r>
              <a:rPr lang="ru-RU" dirty="0" err="1" smtClean="0"/>
              <a:t>Белтелеком</a:t>
            </a:r>
            <a:r>
              <a:rPr lang="ru-RU" dirty="0" smtClean="0"/>
              <a:t> запустил экспериментальную сеть </a:t>
            </a:r>
            <a:r>
              <a:rPr lang="en-US" dirty="0" smtClean="0"/>
              <a:t>WIMAX </a:t>
            </a:r>
            <a:r>
              <a:rPr lang="ru-RU" dirty="0" smtClean="0"/>
              <a:t>в Минске.</a:t>
            </a:r>
          </a:p>
          <a:p>
            <a:r>
              <a:rPr lang="ru-RU" dirty="0" smtClean="0"/>
              <a:t>Для доступа предлагался специальный модем, который обеспечивал 15Мбит/сек на прием и 5Мбит/сек на передачу.</a:t>
            </a:r>
          </a:p>
          <a:p>
            <a:r>
              <a:rPr lang="ru-RU" dirty="0" smtClean="0"/>
              <a:t>Расстояние от узла до базовой  станции в городе – 1Км.</a:t>
            </a:r>
          </a:p>
          <a:p>
            <a:r>
              <a:rPr lang="ru-RU" dirty="0" smtClean="0"/>
              <a:t>Рабочая частота 3,5 </a:t>
            </a:r>
            <a:r>
              <a:rPr lang="ru-RU" dirty="0" err="1" smtClean="0"/>
              <a:t>Ггц</a:t>
            </a:r>
            <a:r>
              <a:rPr lang="ru-RU" dirty="0" smtClean="0"/>
              <a:t>.</a:t>
            </a:r>
            <a:endParaRPr lang="ru-RU" dirty="0"/>
          </a:p>
        </p:txBody>
      </p:sp>
    </p:spTree>
    <p:extLst>
      <p:ext uri="{BB962C8B-B14F-4D97-AF65-F5344CB8AC3E}">
        <p14:creationId xmlns:p14="http://schemas.microsoft.com/office/powerpoint/2010/main" val="11646661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PCF – </a:t>
            </a:r>
            <a:r>
              <a:rPr lang="ru-RU" dirty="0" smtClean="0"/>
              <a:t>централизованный режим доступа</a:t>
            </a:r>
            <a:endParaRPr lang="ru-RU" dirty="0"/>
          </a:p>
        </p:txBody>
      </p:sp>
      <p:sp>
        <p:nvSpPr>
          <p:cNvPr id="3" name="Содержимое 2"/>
          <p:cNvSpPr>
            <a:spLocks noGrp="1"/>
          </p:cNvSpPr>
          <p:nvPr>
            <p:ph idx="1"/>
          </p:nvPr>
        </p:nvSpPr>
        <p:spPr/>
        <p:txBody>
          <a:bodyPr/>
          <a:lstStyle/>
          <a:p>
            <a:r>
              <a:rPr lang="ru-RU" dirty="0" smtClean="0"/>
              <a:t>Точка доступа играет роль арбитра среды.</a:t>
            </a:r>
          </a:p>
          <a:p>
            <a:endParaRPr lang="ru-RU" dirty="0" smtClean="0"/>
          </a:p>
          <a:p>
            <a:r>
              <a:rPr lang="ru-RU" dirty="0" smtClean="0"/>
              <a:t>Арбитр выполняет процедуру опроса, чтобы по очереди предоставить каждой такой станции право на использование среды, направляя ей специальный кадр. </a:t>
            </a:r>
          </a:p>
          <a:p>
            <a:endParaRPr lang="ru-RU" dirty="0" smtClean="0"/>
          </a:p>
          <a:p>
            <a:r>
              <a:rPr lang="ru-RU" dirty="0" smtClean="0"/>
              <a:t>Режимы </a:t>
            </a:r>
            <a:r>
              <a:rPr lang="en-US" dirty="0" smtClean="0"/>
              <a:t>DCF </a:t>
            </a:r>
            <a:r>
              <a:rPr lang="ru-RU" dirty="0" smtClean="0"/>
              <a:t>и </a:t>
            </a:r>
            <a:r>
              <a:rPr lang="en-US" dirty="0" smtClean="0"/>
              <a:t>PCF</a:t>
            </a:r>
            <a:r>
              <a:rPr lang="ru-RU" dirty="0" smtClean="0"/>
              <a:t> могут сосуществовать вместе (</a:t>
            </a:r>
            <a:r>
              <a:rPr lang="ru-RU" sz="1800" i="1" dirty="0" smtClean="0"/>
              <a:t>режимы задаются  точкой доступа  путем изменением  </a:t>
            </a:r>
            <a:r>
              <a:rPr lang="ru-RU" sz="1800" i="1" dirty="0" err="1" smtClean="0"/>
              <a:t>межкадрового</a:t>
            </a:r>
            <a:r>
              <a:rPr lang="ru-RU" sz="1800" i="1" dirty="0" smtClean="0"/>
              <a:t>  </a:t>
            </a:r>
            <a:r>
              <a:rPr lang="ru-RU" sz="1800" i="1" dirty="0" err="1" smtClean="0"/>
              <a:t>растояния</a:t>
            </a:r>
            <a:r>
              <a:rPr lang="ru-RU" dirty="0" smtClean="0"/>
              <a:t>).</a:t>
            </a:r>
            <a:r>
              <a:rPr lang="en-US" dirty="0" smtClean="0"/>
              <a:t> </a:t>
            </a:r>
            <a:endParaRPr lang="ru-RU" dirty="0" smtClean="0"/>
          </a:p>
          <a:p>
            <a:endParaRPr lang="ru-RU" dirty="0" smtClean="0"/>
          </a:p>
          <a:p>
            <a:r>
              <a:rPr lang="ru-RU" dirty="0" smtClean="0"/>
              <a:t>Для работы в режиме </a:t>
            </a:r>
            <a:r>
              <a:rPr lang="en-US" dirty="0" smtClean="0"/>
              <a:t>PCF </a:t>
            </a:r>
            <a:r>
              <a:rPr lang="ru-RU" dirty="0" smtClean="0"/>
              <a:t>станция должна на него подписаться.</a:t>
            </a:r>
          </a:p>
          <a:p>
            <a:endParaRPr lang="ru-RU" dirty="0" smtClean="0"/>
          </a:p>
          <a:p>
            <a:endParaRPr lang="ru-RU" dirty="0" smtClean="0"/>
          </a:p>
          <a:p>
            <a:endParaRPr lang="ru-RU" dirty="0" smtClean="0"/>
          </a:p>
          <a:p>
            <a:endParaRPr lang="ru-RU"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84213" y="2260600"/>
            <a:ext cx="7772400" cy="1362075"/>
          </a:xfrm>
        </p:spPr>
        <p:txBody>
          <a:bodyPr/>
          <a:lstStyle/>
          <a:p>
            <a:r>
              <a:rPr lang="ru-RU" sz="2800" dirty="0" smtClean="0"/>
              <a:t>Формат кадра беспроводной сети</a:t>
            </a:r>
            <a:endParaRPr lang="ru-RU" sz="2800" dirty="0"/>
          </a:p>
        </p:txBody>
      </p:sp>
    </p:spTree>
    <p:extLst>
      <p:ext uri="{BB962C8B-B14F-4D97-AF65-F5344CB8AC3E}">
        <p14:creationId xmlns:p14="http://schemas.microsoft.com/office/powerpoint/2010/main" val="28956929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5638" y="798513"/>
            <a:ext cx="8145462" cy="347381"/>
          </a:xfrm>
        </p:spPr>
        <p:txBody>
          <a:bodyPr/>
          <a:lstStyle/>
          <a:p>
            <a:r>
              <a:rPr lang="ru-RU" sz="2400" dirty="0" smtClean="0"/>
              <a:t>Структура кадра беспроводной сети</a:t>
            </a:r>
            <a:endParaRPr lang="ru-RU" sz="2400" dirty="0"/>
          </a:p>
        </p:txBody>
      </p:sp>
      <p:sp>
        <p:nvSpPr>
          <p:cNvPr id="3" name="Содержимое 2"/>
          <p:cNvSpPr>
            <a:spLocks noGrp="1"/>
          </p:cNvSpPr>
          <p:nvPr>
            <p:ph idx="1"/>
          </p:nvPr>
        </p:nvSpPr>
        <p:spPr>
          <a:xfrm>
            <a:off x="690362" y="1227461"/>
            <a:ext cx="7940675" cy="3571875"/>
          </a:xfrm>
        </p:spPr>
        <p:txBody>
          <a:bodyPr/>
          <a:lstStyle/>
          <a:p>
            <a:r>
              <a:rPr lang="ru-RU" sz="1400" dirty="0" smtClean="0"/>
              <a:t>В</a:t>
            </a:r>
            <a:r>
              <a:rPr lang="be-BY" sz="1400" dirty="0" smtClean="0"/>
              <a:t>се кадры беспроводной сети 802.11 содержат следующие поля:</a:t>
            </a:r>
            <a:endParaRPr lang="ru-RU" sz="1400" dirty="0" smtClean="0"/>
          </a:p>
          <a:p>
            <a:pPr lvl="0"/>
            <a:r>
              <a:rPr lang="be-BY" sz="1400" b="1" dirty="0" smtClean="0"/>
              <a:t>Управление кадром (Frame Control). </a:t>
            </a:r>
            <a:r>
              <a:rPr lang="be-BY" sz="1400" dirty="0" smtClean="0"/>
              <a:t>Определяет тип кадра беспроводной сети и содержит подполя</a:t>
            </a:r>
            <a:r>
              <a:rPr lang="en-US" sz="1400" dirty="0" smtClean="0"/>
              <a:t> </a:t>
            </a:r>
            <a:r>
              <a:rPr lang="be-BY" sz="1400" dirty="0" smtClean="0"/>
              <a:t> для версии протокола, типа кадра, типа адреса, настроек управления питанием и безопасности. </a:t>
            </a:r>
            <a:endParaRPr lang="ru-RU" sz="1400" dirty="0" smtClean="0"/>
          </a:p>
          <a:p>
            <a:pPr lvl="0"/>
            <a:r>
              <a:rPr lang="be-BY" sz="1400" b="1" dirty="0" smtClean="0"/>
              <a:t>Продолжительность (Duration). </a:t>
            </a:r>
            <a:r>
              <a:rPr lang="ru-RU" sz="1400" dirty="0" smtClean="0"/>
              <a:t>Указывается  время (в микросекундах), на которое требуется выделить канал для передачи кадра.</a:t>
            </a:r>
          </a:p>
          <a:p>
            <a:pPr lvl="0"/>
            <a:r>
              <a:rPr lang="be-BY" sz="1400" b="1" dirty="0" smtClean="0"/>
              <a:t>Адрес 1 (Address1). </a:t>
            </a:r>
            <a:r>
              <a:rPr lang="be-BY" sz="1400" dirty="0" smtClean="0"/>
              <a:t>Как правило, содержит MAC-адрес принимающего беспроводного устройства или точки доступа. </a:t>
            </a:r>
            <a:endParaRPr lang="ru-RU" sz="1400" dirty="0" smtClean="0"/>
          </a:p>
          <a:p>
            <a:pPr lvl="0"/>
            <a:r>
              <a:rPr lang="be-BY" sz="1400" b="1" dirty="0" smtClean="0"/>
              <a:t>Адрес 2 (Address2). </a:t>
            </a:r>
            <a:r>
              <a:rPr lang="be-BY" sz="1400" dirty="0" smtClean="0"/>
              <a:t>Как правило, содержит MAC-адрес передающего беспроводного устройства или точки доступа.</a:t>
            </a:r>
            <a:endParaRPr lang="ru-RU" sz="1400" dirty="0" smtClean="0"/>
          </a:p>
          <a:p>
            <a:pPr lvl="0"/>
            <a:r>
              <a:rPr lang="be-BY" sz="1400" b="1" dirty="0" smtClean="0"/>
              <a:t>Адрес 3 (Address3). </a:t>
            </a:r>
            <a:r>
              <a:rPr lang="be-BY" sz="1400" dirty="0" smtClean="0"/>
              <a:t>В отдельных случаях содержит MAC-адрес назначения, например, интерфейс маршрутизатора (шлюз по умолчанию), к которому подключена точка доступа.</a:t>
            </a:r>
            <a:endParaRPr lang="ru-RU" sz="1400" dirty="0" smtClean="0"/>
          </a:p>
          <a:p>
            <a:pPr lvl="0"/>
            <a:r>
              <a:rPr lang="be-BY" sz="1400" b="1" dirty="0" smtClean="0"/>
              <a:t>Контроль последовательности (Sequence Control). </a:t>
            </a:r>
            <a:r>
              <a:rPr lang="be-BY" sz="1400" dirty="0" smtClean="0"/>
              <a:t>Содержит подполя для номера последовательности(кадра) и номера фрагмента. Номер последовательности обозначает номер последовательности каждого кадра. Номер фрагмента обозначает номер каждого кадра, отправленного из фрагментированного кадра. Для фрагментации кадров.</a:t>
            </a:r>
            <a:endParaRPr lang="ru-RU" sz="1400" dirty="0" smtClean="0"/>
          </a:p>
          <a:p>
            <a:pPr lvl="0"/>
            <a:r>
              <a:rPr lang="be-BY" sz="1400" b="1" dirty="0" smtClean="0"/>
              <a:t>Адрес 4 (Address4). </a:t>
            </a:r>
            <a:r>
              <a:rPr lang="be-BY" sz="1400" dirty="0" smtClean="0"/>
              <a:t>Обычно отсутствует, поскольку используется только в режиме беспроводного моста</a:t>
            </a:r>
          </a:p>
          <a:p>
            <a:pPr lvl="0"/>
            <a:r>
              <a:rPr lang="be-BY" sz="1400" b="1" dirty="0" smtClean="0"/>
              <a:t>Полезная нагрузка (Payload). </a:t>
            </a:r>
            <a:r>
              <a:rPr lang="be-BY" sz="1400" dirty="0" smtClean="0"/>
              <a:t>Содержит данные кадра.</a:t>
            </a:r>
            <a:endParaRPr lang="ru-RU" sz="1400" dirty="0" smtClean="0"/>
          </a:p>
          <a:p>
            <a:pPr lvl="0"/>
            <a:r>
              <a:rPr lang="be-BY" sz="1400" b="1" dirty="0" smtClean="0"/>
              <a:t>FCS</a:t>
            </a:r>
            <a:r>
              <a:rPr lang="be-BY" sz="1400" dirty="0" smtClean="0"/>
              <a:t>. Контрольная последовательность кадра, которая используется для контроля ошибок 2 уровня.</a:t>
            </a:r>
            <a:endParaRPr lang="ru-RU" sz="1400" dirty="0" smtClean="0"/>
          </a:p>
          <a:p>
            <a:pPr lvl="0"/>
            <a:r>
              <a:rPr lang="be-BY" sz="1400" dirty="0" smtClean="0"/>
              <a:t>.</a:t>
            </a:r>
            <a:endParaRPr lang="ru-RU" sz="1400" dirty="0" smtClean="0"/>
          </a:p>
          <a:p>
            <a:endParaRPr lang="ru-RU"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Кадр 802.11</a:t>
            </a:r>
            <a:endParaRPr lang="ru-RU"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1233488"/>
            <a:ext cx="7905750" cy="439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Передача в сеть</a:t>
            </a:r>
            <a:endParaRPr lang="ru-RU" dirty="0"/>
          </a:p>
        </p:txBody>
      </p:sp>
      <p:sp>
        <p:nvSpPr>
          <p:cNvPr id="3" name="Содержимое 2"/>
          <p:cNvSpPr>
            <a:spLocks noGrp="1"/>
          </p:cNvSpPr>
          <p:nvPr>
            <p:ph idx="1"/>
          </p:nvPr>
        </p:nvSpPr>
        <p:spPr/>
        <p:txBody>
          <a:bodyPr/>
          <a:lstStyle/>
          <a:p>
            <a:r>
              <a:rPr lang="ru-RU" dirty="0" smtClean="0"/>
              <a:t>Распределение адресов</a:t>
            </a:r>
            <a:endParaRPr lang="ru-RU" dirty="0"/>
          </a:p>
        </p:txBody>
      </p:sp>
      <p:pic>
        <p:nvPicPr>
          <p:cNvPr id="11267" name="Picture 3"/>
          <p:cNvPicPr>
            <a:picLocks noChangeAspect="1" noChangeArrowheads="1"/>
          </p:cNvPicPr>
          <p:nvPr/>
        </p:nvPicPr>
        <p:blipFill>
          <a:blip r:embed="rId2" cstate="print"/>
          <a:srcRect/>
          <a:stretch>
            <a:fillRect/>
          </a:stretch>
        </p:blipFill>
        <p:spPr bwMode="auto">
          <a:xfrm>
            <a:off x="609599" y="1436234"/>
            <a:ext cx="8040915" cy="5037126"/>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Прием из сети</a:t>
            </a:r>
            <a:endParaRPr lang="ru-RU" dirty="0"/>
          </a:p>
        </p:txBody>
      </p:sp>
      <p:pic>
        <p:nvPicPr>
          <p:cNvPr id="12290" name="Picture 2"/>
          <p:cNvPicPr>
            <a:picLocks noChangeAspect="1" noChangeArrowheads="1"/>
          </p:cNvPicPr>
          <p:nvPr/>
        </p:nvPicPr>
        <p:blipFill>
          <a:blip r:embed="rId2" cstate="print"/>
          <a:srcRect/>
          <a:stretch>
            <a:fillRect/>
          </a:stretch>
        </p:blipFill>
        <p:spPr bwMode="auto">
          <a:xfrm>
            <a:off x="1161144" y="1359475"/>
            <a:ext cx="6545942" cy="4321093"/>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smtClean="0"/>
              <a:t>Одноранговая</a:t>
            </a:r>
            <a:r>
              <a:rPr lang="ru-RU" dirty="0" smtClean="0"/>
              <a:t> беспроводная сеть</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ru-RU" dirty="0" smtClean="0"/>
              <a:t>В поле адреса А3 помещается идентификатор сети </a:t>
            </a:r>
            <a:r>
              <a:rPr lang="en-US" dirty="0" smtClean="0"/>
              <a:t>SSID </a:t>
            </a:r>
            <a:r>
              <a:rPr lang="ru-RU" dirty="0" smtClean="0"/>
              <a:t>генерируется автоматически </a:t>
            </a:r>
            <a:endParaRPr lang="ru-RU" dirty="0"/>
          </a:p>
        </p:txBody>
      </p:sp>
      <p:pic>
        <p:nvPicPr>
          <p:cNvPr id="13314" name="Picture 2"/>
          <p:cNvPicPr>
            <a:picLocks noChangeAspect="1" noChangeArrowheads="1"/>
          </p:cNvPicPr>
          <p:nvPr/>
        </p:nvPicPr>
        <p:blipFill>
          <a:blip r:embed="rId2" cstate="print"/>
          <a:srcRect/>
          <a:stretch>
            <a:fillRect/>
          </a:stretch>
        </p:blipFill>
        <p:spPr bwMode="auto">
          <a:xfrm>
            <a:off x="1821636" y="1553029"/>
            <a:ext cx="5072650" cy="3459958"/>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Беспроводной мост</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ru-RU" dirty="0" smtClean="0"/>
              <a:t>Компьютеры связаны с точкой доступа по проводной сети</a:t>
            </a:r>
          </a:p>
          <a:p>
            <a:r>
              <a:rPr lang="ru-RU" dirty="0" smtClean="0"/>
              <a:t>Точки доступа образуют беспроводной мост</a:t>
            </a:r>
            <a:endParaRPr lang="ru-RU" dirty="0"/>
          </a:p>
        </p:txBody>
      </p:sp>
      <p:pic>
        <p:nvPicPr>
          <p:cNvPr id="14338" name="Picture 2"/>
          <p:cNvPicPr>
            <a:picLocks noChangeAspect="1" noChangeArrowheads="1"/>
          </p:cNvPicPr>
          <p:nvPr/>
        </p:nvPicPr>
        <p:blipFill>
          <a:blip r:embed="rId2" cstate="print"/>
          <a:srcRect/>
          <a:stretch>
            <a:fillRect/>
          </a:stretch>
        </p:blipFill>
        <p:spPr bwMode="auto">
          <a:xfrm>
            <a:off x="1727200" y="2046514"/>
            <a:ext cx="5966543" cy="2642326"/>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Поле тип кадра</a:t>
            </a:r>
            <a:endParaRPr lang="ru-RU"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185863"/>
            <a:ext cx="7981950" cy="547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6364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Типы кадров</a:t>
            </a:r>
            <a:endParaRPr lang="ru-RU" dirty="0"/>
          </a:p>
        </p:txBody>
      </p:sp>
      <p:sp>
        <p:nvSpPr>
          <p:cNvPr id="3" name="Содержимое 2"/>
          <p:cNvSpPr>
            <a:spLocks noGrp="1"/>
          </p:cNvSpPr>
          <p:nvPr>
            <p:ph idx="1"/>
          </p:nvPr>
        </p:nvSpPr>
        <p:spPr/>
        <p:txBody>
          <a:bodyPr/>
          <a:lstStyle/>
          <a:p>
            <a:endParaRPr lang="en-US" sz="2000" dirty="0" smtClean="0"/>
          </a:p>
          <a:p>
            <a:pPr lvl="0"/>
            <a:r>
              <a:rPr lang="be-BY" b="1" dirty="0" smtClean="0"/>
              <a:t>Кадр управления </a:t>
            </a:r>
          </a:p>
          <a:p>
            <a:pPr lvl="1"/>
            <a:r>
              <a:rPr lang="be-BY" dirty="0" smtClean="0"/>
              <a:t> используется при обнарузжении , аутентификации и ассоциации с точкой доступа.</a:t>
            </a:r>
            <a:endParaRPr lang="ru-RU" dirty="0" smtClean="0"/>
          </a:p>
          <a:p>
            <a:pPr lvl="0"/>
            <a:r>
              <a:rPr lang="be-BY" b="1" dirty="0" smtClean="0"/>
              <a:t>Контрольный кадр</a:t>
            </a:r>
          </a:p>
          <a:p>
            <a:pPr lvl="1"/>
            <a:r>
              <a:rPr lang="be-BY" dirty="0" smtClean="0"/>
              <a:t>кадры </a:t>
            </a:r>
            <a:r>
              <a:rPr lang="en-US" dirty="0" smtClean="0"/>
              <a:t>RTS, CTS, A</a:t>
            </a:r>
            <a:r>
              <a:rPr lang="ru-RU" dirty="0" smtClean="0"/>
              <a:t>С</a:t>
            </a:r>
            <a:r>
              <a:rPr lang="en-US" dirty="0" smtClean="0"/>
              <a:t>K </a:t>
            </a:r>
            <a:r>
              <a:rPr lang="ru-RU" dirty="0" smtClean="0"/>
              <a:t>и служебные кадры для контроля доступа.</a:t>
            </a:r>
            <a:r>
              <a:rPr lang="be-BY" dirty="0" smtClean="0"/>
              <a:t> </a:t>
            </a:r>
            <a:endParaRPr lang="ru-RU" dirty="0" smtClean="0"/>
          </a:p>
          <a:p>
            <a:pPr lvl="0"/>
            <a:r>
              <a:rPr lang="be-BY" b="1" dirty="0" smtClean="0"/>
              <a:t>Кадр данных </a:t>
            </a:r>
          </a:p>
          <a:p>
            <a:pPr lvl="1"/>
            <a:r>
              <a:rPr lang="be-BY" dirty="0" smtClean="0"/>
              <a:t> используется для переноса данных.</a:t>
            </a:r>
            <a:endParaRPr lang="ru-RU" dirty="0" smtClean="0"/>
          </a:p>
          <a:p>
            <a:endParaRPr lang="ru-RU"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1124" y="377598"/>
            <a:ext cx="8145462" cy="551316"/>
          </a:xfrm>
        </p:spPr>
        <p:txBody>
          <a:bodyPr/>
          <a:lstStyle/>
          <a:p>
            <a:r>
              <a:rPr lang="ru-RU" sz="2800" dirty="0" smtClean="0"/>
              <a:t>Карта базовых </a:t>
            </a:r>
            <a:r>
              <a:rPr lang="en-US" sz="2800" dirty="0" smtClean="0"/>
              <a:t>WIMAX</a:t>
            </a:r>
            <a:r>
              <a:rPr lang="ru-RU" sz="2800" dirty="0" smtClean="0"/>
              <a:t>-станций в МИНСКЕ</a:t>
            </a:r>
            <a:endParaRPr lang="ru-RU" sz="2800" dirty="0"/>
          </a:p>
        </p:txBody>
      </p:sp>
      <p:pic>
        <p:nvPicPr>
          <p:cNvPr id="1028" name="Picture 4" descr="https://img.tyt.by/n/it/0a/3/90220e.jpg"/>
          <p:cNvPicPr>
            <a:picLocks noChangeAspect="1" noChangeArrowheads="1"/>
          </p:cNvPicPr>
          <p:nvPr/>
        </p:nvPicPr>
        <p:blipFill>
          <a:blip r:embed="rId2" cstate="print"/>
          <a:srcRect/>
          <a:stretch>
            <a:fillRect/>
          </a:stretch>
        </p:blipFill>
        <p:spPr bwMode="auto">
          <a:xfrm>
            <a:off x="624114" y="1261781"/>
            <a:ext cx="7750629" cy="5342219"/>
          </a:xfrm>
          <a:prstGeom prst="rect">
            <a:avLst/>
          </a:prstGeom>
          <a:noFill/>
        </p:spPr>
      </p:pic>
    </p:spTree>
    <p:extLst>
      <p:ext uri="{BB962C8B-B14F-4D97-AF65-F5344CB8AC3E}">
        <p14:creationId xmlns:p14="http://schemas.microsoft.com/office/powerpoint/2010/main" val="3608773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Подтипы кадров  управления</a:t>
            </a:r>
            <a:endParaRPr lang="ru-RU"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1028700"/>
            <a:ext cx="80200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9910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 кадров управления</a:t>
            </a:r>
            <a:endParaRPr lang="ru-RU" dirty="0"/>
          </a:p>
        </p:txBody>
      </p:sp>
      <p:sp>
        <p:nvSpPr>
          <p:cNvPr id="3" name="Содержимое 2"/>
          <p:cNvSpPr>
            <a:spLocks noGrp="1"/>
          </p:cNvSpPr>
          <p:nvPr>
            <p:ph idx="1"/>
          </p:nvPr>
        </p:nvSpPr>
        <p:spPr/>
        <p:txBody>
          <a:bodyPr/>
          <a:lstStyle/>
          <a:p>
            <a:r>
              <a:rPr lang="ru-RU" b="1" dirty="0" smtClean="0"/>
              <a:t>Кадр запроса ассоциации </a:t>
            </a:r>
            <a:r>
              <a:rPr lang="ru-RU" dirty="0" smtClean="0"/>
              <a:t> (</a:t>
            </a:r>
            <a:r>
              <a:rPr lang="ru-RU" dirty="0" err="1" smtClean="0"/>
              <a:t>0x00</a:t>
            </a:r>
            <a:r>
              <a:rPr lang="ru-RU" dirty="0" smtClean="0"/>
              <a:t>).</a:t>
            </a:r>
          </a:p>
          <a:p>
            <a:pPr lvl="1"/>
            <a:r>
              <a:rPr lang="ru-RU" dirty="0" smtClean="0"/>
              <a:t>Отправляется с беспроводного клиента  к точке доступа</a:t>
            </a:r>
          </a:p>
          <a:p>
            <a:pPr lvl="1"/>
            <a:r>
              <a:rPr lang="ru-RU" dirty="0" smtClean="0"/>
              <a:t>Содержит </a:t>
            </a:r>
            <a:r>
              <a:rPr lang="en-US" dirty="0" err="1" smtClean="0"/>
              <a:t>SSID</a:t>
            </a:r>
            <a:r>
              <a:rPr lang="en-US" dirty="0" smtClean="0"/>
              <a:t> </a:t>
            </a:r>
            <a:r>
              <a:rPr lang="ru-RU" dirty="0" smtClean="0"/>
              <a:t>и поддерживаемые скорости.</a:t>
            </a:r>
          </a:p>
          <a:p>
            <a:pPr lvl="1"/>
            <a:r>
              <a:rPr lang="ru-RU" dirty="0" smtClean="0"/>
              <a:t>Точка доступа выделяет память и </a:t>
            </a:r>
            <a:r>
              <a:rPr lang="ru-RU" dirty="0" err="1" smtClean="0"/>
              <a:t>устаналивает</a:t>
            </a:r>
            <a:r>
              <a:rPr lang="ru-RU" dirty="0" smtClean="0"/>
              <a:t> идентификатор клиенту</a:t>
            </a:r>
          </a:p>
          <a:p>
            <a:endParaRPr lang="ru-RU" b="1" dirty="0" smtClean="0"/>
          </a:p>
          <a:p>
            <a:r>
              <a:rPr lang="ru-RU" b="1" dirty="0" smtClean="0"/>
              <a:t>Кадр отклика на запрос ассоциации </a:t>
            </a:r>
            <a:r>
              <a:rPr lang="ru-RU" dirty="0" smtClean="0"/>
              <a:t> (</a:t>
            </a:r>
            <a:r>
              <a:rPr lang="ru-RU" dirty="0" err="1" smtClean="0"/>
              <a:t>0x01</a:t>
            </a:r>
            <a:r>
              <a:rPr lang="ru-RU" dirty="0" smtClean="0"/>
              <a:t>).</a:t>
            </a:r>
          </a:p>
          <a:p>
            <a:pPr lvl="1"/>
            <a:r>
              <a:rPr lang="ru-RU" dirty="0" smtClean="0"/>
              <a:t> Отправляется с точки доступа беспроводному клиенту и содержит подтверждение или отклонение запроса ассоциации. </a:t>
            </a:r>
            <a:endParaRPr lang="ru-RU"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Подтипы контрольных кадров</a:t>
            </a:r>
            <a:endParaRPr lang="ru-RU"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1160463"/>
            <a:ext cx="7981950" cy="547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6988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Поле направления передачи</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en-US" dirty="0" smtClean="0"/>
              <a:t>Distributed System</a:t>
            </a:r>
            <a:r>
              <a:rPr lang="ru-RU" dirty="0" smtClean="0"/>
              <a:t> – распределительная система (проводная сеть).</a:t>
            </a:r>
          </a:p>
          <a:p>
            <a:pPr lvl="1"/>
            <a:r>
              <a:rPr lang="en-US" b="1" i="1" dirty="0" smtClean="0"/>
              <a:t>To DS </a:t>
            </a:r>
            <a:r>
              <a:rPr lang="ru-RU" b="1" i="1" dirty="0" smtClean="0"/>
              <a:t> </a:t>
            </a:r>
            <a:r>
              <a:rPr lang="ru-RU" dirty="0" smtClean="0"/>
              <a:t>кадр передается к проводной сети из беспроводной</a:t>
            </a:r>
          </a:p>
          <a:p>
            <a:pPr lvl="1"/>
            <a:r>
              <a:rPr lang="en-US" b="1" i="1" dirty="0" smtClean="0"/>
              <a:t>From DS </a:t>
            </a:r>
            <a:r>
              <a:rPr lang="ru-RU" dirty="0" smtClean="0"/>
              <a:t>кадр передается  из проводной в беспроводную сеть</a:t>
            </a:r>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a:p>
        </p:txBody>
      </p:sp>
      <p:pic>
        <p:nvPicPr>
          <p:cNvPr id="23555" name="Picture 3"/>
          <p:cNvPicPr>
            <a:picLocks noChangeAspect="1" noChangeArrowheads="1"/>
          </p:cNvPicPr>
          <p:nvPr/>
        </p:nvPicPr>
        <p:blipFill>
          <a:blip r:embed="rId2" cstate="print"/>
          <a:srcRect/>
          <a:stretch>
            <a:fillRect/>
          </a:stretch>
        </p:blipFill>
        <p:spPr bwMode="auto">
          <a:xfrm>
            <a:off x="288416" y="1596346"/>
            <a:ext cx="8714719" cy="2162854"/>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Фрагментация кадра</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pPr>
              <a:spcBef>
                <a:spcPts val="0"/>
              </a:spcBef>
              <a:spcAft>
                <a:spcPts val="0"/>
              </a:spcAft>
            </a:pPr>
            <a:endParaRPr lang="ru-RU" sz="2200" dirty="0" smtClean="0"/>
          </a:p>
          <a:p>
            <a:pPr>
              <a:spcBef>
                <a:spcPts val="0"/>
              </a:spcBef>
              <a:spcAft>
                <a:spcPts val="0"/>
              </a:spcAft>
            </a:pPr>
            <a:r>
              <a:rPr lang="ru-RU" sz="2200" dirty="0" smtClean="0"/>
              <a:t>Чем длиннее кадр, тем больше вероятность ошибки, поэтому кадры могут быть фрагментированы.</a:t>
            </a:r>
          </a:p>
          <a:p>
            <a:pPr>
              <a:spcBef>
                <a:spcPts val="0"/>
              </a:spcBef>
              <a:spcAft>
                <a:spcPts val="0"/>
              </a:spcAft>
            </a:pPr>
            <a:r>
              <a:rPr lang="ru-RU" sz="2200" dirty="0" smtClean="0"/>
              <a:t>Поле </a:t>
            </a:r>
            <a:r>
              <a:rPr lang="en-US" sz="2200" dirty="0" smtClean="0"/>
              <a:t>MF -</a:t>
            </a:r>
            <a:r>
              <a:rPr lang="en-US" sz="2200" b="1" dirty="0" smtClean="0"/>
              <a:t>More Fragments </a:t>
            </a:r>
            <a:r>
              <a:rPr lang="ru-RU" sz="2200" dirty="0" smtClean="0"/>
              <a:t>указывает фрагментирован кадр или нет.</a:t>
            </a:r>
          </a:p>
          <a:p>
            <a:pPr>
              <a:spcBef>
                <a:spcPts val="0"/>
              </a:spcBef>
              <a:spcAft>
                <a:spcPts val="0"/>
              </a:spcAft>
            </a:pPr>
            <a:r>
              <a:rPr lang="ru-RU" sz="2200" dirty="0" smtClean="0"/>
              <a:t>Поле управление очередностью </a:t>
            </a:r>
            <a:r>
              <a:rPr lang="en-US" sz="2200" dirty="0" smtClean="0"/>
              <a:t> – </a:t>
            </a:r>
            <a:r>
              <a:rPr lang="ru-RU" sz="2200" dirty="0" smtClean="0"/>
              <a:t>содержит номер последовательности и номер фрагмента в последовательности</a:t>
            </a:r>
          </a:p>
          <a:p>
            <a:endParaRPr lang="ru-RU" dirty="0"/>
          </a:p>
        </p:txBody>
      </p:sp>
      <p:pic>
        <p:nvPicPr>
          <p:cNvPr id="24579" name="Picture 3"/>
          <p:cNvPicPr>
            <a:picLocks noChangeAspect="1" noChangeArrowheads="1"/>
          </p:cNvPicPr>
          <p:nvPr/>
        </p:nvPicPr>
        <p:blipFill>
          <a:blip r:embed="rId2" cstate="print"/>
          <a:srcRect/>
          <a:stretch>
            <a:fillRect/>
          </a:stretch>
        </p:blipFill>
        <p:spPr bwMode="auto">
          <a:xfrm>
            <a:off x="571273" y="812573"/>
            <a:ext cx="7972425" cy="4165827"/>
          </a:xfrm>
          <a:prstGeom prst="rect">
            <a:avLst/>
          </a:prstGeom>
          <a:noFill/>
          <a:ln w="9525">
            <a:noFill/>
            <a:miter lim="800000"/>
            <a:headEnd/>
            <a:tailEnd/>
          </a:ln>
          <a:effectLst/>
        </p:spPr>
      </p:pic>
      <p:cxnSp>
        <p:nvCxnSpPr>
          <p:cNvPr id="5" name="Прямая со стрелкой 4"/>
          <p:cNvCxnSpPr/>
          <p:nvPr/>
        </p:nvCxnSpPr>
        <p:spPr bwMode="auto">
          <a:xfrm flipV="1">
            <a:off x="986971" y="4397829"/>
            <a:ext cx="3410858" cy="1436914"/>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7" name="Прямая со стрелкой 6"/>
          <p:cNvCxnSpPr/>
          <p:nvPr/>
        </p:nvCxnSpPr>
        <p:spPr bwMode="auto">
          <a:xfrm flipV="1">
            <a:off x="4005942" y="2264229"/>
            <a:ext cx="1436914" cy="3904342"/>
          </a:xfrm>
          <a:prstGeom prst="straightConnector1">
            <a:avLst/>
          </a:prstGeom>
          <a:solidFill>
            <a:schemeClr val="accent1"/>
          </a:solidFill>
          <a:ln w="19050" cap="flat" cmpd="sng" algn="ctr">
            <a:solidFill>
              <a:srgbClr val="0070C0"/>
            </a:solidFill>
            <a:prstDash val="solid"/>
            <a:round/>
            <a:headEnd type="none" w="med" len="med"/>
            <a:tailEnd type="arrow"/>
          </a:ln>
          <a:effectLst/>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 фрагментации</a:t>
            </a:r>
            <a:endParaRPr lang="ru-RU" dirty="0"/>
          </a:p>
        </p:txBody>
      </p:sp>
      <p:pic>
        <p:nvPicPr>
          <p:cNvPr id="25602" name="Picture 2"/>
          <p:cNvPicPr>
            <a:picLocks noChangeAspect="1" noChangeArrowheads="1"/>
          </p:cNvPicPr>
          <p:nvPr/>
        </p:nvPicPr>
        <p:blipFill>
          <a:blip r:embed="rId2" cstate="print"/>
          <a:srcRect/>
          <a:stretch>
            <a:fillRect/>
          </a:stretch>
        </p:blipFill>
        <p:spPr bwMode="auto">
          <a:xfrm>
            <a:off x="1364343" y="1001939"/>
            <a:ext cx="5865132" cy="5580186"/>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Повторный кадр</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ru-RU" b="1" dirty="0" smtClean="0"/>
              <a:t>Поле </a:t>
            </a:r>
            <a:r>
              <a:rPr lang="ru-RU" b="1" dirty="0" err="1" smtClean="0"/>
              <a:t>Retry</a:t>
            </a:r>
            <a:r>
              <a:rPr lang="ru-RU" b="1" dirty="0" smtClean="0"/>
              <a:t> </a:t>
            </a:r>
            <a:r>
              <a:rPr lang="ru-RU" dirty="0" smtClean="0"/>
              <a:t>(повторить) - указывает, выполняется ли повторная передача кадра.</a:t>
            </a:r>
            <a:endParaRPr lang="ru-RU" dirty="0"/>
          </a:p>
        </p:txBody>
      </p:sp>
      <p:pic>
        <p:nvPicPr>
          <p:cNvPr id="27650" name="Picture 2"/>
          <p:cNvPicPr>
            <a:picLocks noChangeAspect="1" noChangeArrowheads="1"/>
          </p:cNvPicPr>
          <p:nvPr/>
        </p:nvPicPr>
        <p:blipFill>
          <a:blip r:embed="rId2" cstate="print"/>
          <a:srcRect/>
          <a:stretch>
            <a:fillRect/>
          </a:stretch>
        </p:blipFill>
        <p:spPr bwMode="auto">
          <a:xfrm>
            <a:off x="507774" y="1571852"/>
            <a:ext cx="7896225" cy="1914525"/>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Режим энергосбережения</a:t>
            </a:r>
            <a:endParaRPr lang="ru-RU" dirty="0"/>
          </a:p>
        </p:txBody>
      </p:sp>
      <p:pic>
        <p:nvPicPr>
          <p:cNvPr id="28675" name="Picture 3"/>
          <p:cNvPicPr>
            <a:picLocks noChangeAspect="1" noChangeArrowheads="1"/>
          </p:cNvPicPr>
          <p:nvPr/>
        </p:nvPicPr>
        <p:blipFill>
          <a:blip r:embed="rId2" cstate="print"/>
          <a:srcRect/>
          <a:stretch>
            <a:fillRect/>
          </a:stretch>
        </p:blipFill>
        <p:spPr bwMode="auto">
          <a:xfrm>
            <a:off x="558825" y="1233714"/>
            <a:ext cx="8092681" cy="4426857"/>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Управление питанием</a:t>
            </a:r>
            <a:endParaRPr lang="ru-RU" dirty="0"/>
          </a:p>
        </p:txBody>
      </p:sp>
      <p:sp>
        <p:nvSpPr>
          <p:cNvPr id="3" name="Содержимое 2"/>
          <p:cNvSpPr>
            <a:spLocks noGrp="1"/>
          </p:cNvSpPr>
          <p:nvPr>
            <p:ph idx="1"/>
          </p:nvPr>
        </p:nvSpPr>
        <p:spPr>
          <a:xfrm>
            <a:off x="0" y="961572"/>
            <a:ext cx="9144000" cy="5524500"/>
          </a:xfrm>
        </p:spPr>
        <p:txBody>
          <a:bodyPr/>
          <a:lstStyle/>
          <a:p>
            <a:endParaRPr lang="ru-RU" dirty="0" smtClean="0"/>
          </a:p>
          <a:p>
            <a:endParaRPr lang="ru-RU" dirty="0" smtClean="0"/>
          </a:p>
          <a:p>
            <a:endParaRPr lang="ru-RU" dirty="0" smtClean="0"/>
          </a:p>
          <a:p>
            <a:endParaRPr lang="ru-RU" dirty="0" smtClean="0"/>
          </a:p>
          <a:p>
            <a:endParaRPr lang="ru-RU" dirty="0" smtClean="0"/>
          </a:p>
          <a:p>
            <a:r>
              <a:rPr lang="ru-RU" dirty="0" smtClean="0"/>
              <a:t>Бит </a:t>
            </a:r>
            <a:r>
              <a:rPr lang="ru-RU" b="1" dirty="0" smtClean="0"/>
              <a:t>РМ</a:t>
            </a:r>
            <a:r>
              <a:rPr lang="ru-RU" dirty="0" smtClean="0"/>
              <a:t> – устанавливается станцией </a:t>
            </a:r>
          </a:p>
          <a:p>
            <a:pPr lvl="1"/>
            <a:r>
              <a:rPr lang="ru-RU" dirty="0" smtClean="0"/>
              <a:t>Сообщает  точке доступа в каком режиме находится </a:t>
            </a:r>
            <a:r>
              <a:rPr lang="ru-RU" dirty="0" smtClean="0">
                <a:solidFill>
                  <a:srgbClr val="FF0000"/>
                </a:solidFill>
              </a:rPr>
              <a:t>станция</a:t>
            </a:r>
            <a:r>
              <a:rPr lang="ru-RU" dirty="0" smtClean="0"/>
              <a:t> : </a:t>
            </a:r>
            <a:r>
              <a:rPr lang="ru-RU" dirty="0" smtClean="0">
                <a:solidFill>
                  <a:srgbClr val="FF0000"/>
                </a:solidFill>
              </a:rPr>
              <a:t>в активном или пассивном</a:t>
            </a:r>
            <a:r>
              <a:rPr lang="ru-RU" dirty="0" smtClean="0"/>
              <a:t>.</a:t>
            </a:r>
          </a:p>
          <a:p>
            <a:r>
              <a:rPr lang="ru-RU" dirty="0" smtClean="0"/>
              <a:t>Бит </a:t>
            </a:r>
            <a:r>
              <a:rPr lang="en-US" b="1" dirty="0" smtClean="0"/>
              <a:t>MD – </a:t>
            </a:r>
            <a:r>
              <a:rPr lang="ru-RU" dirty="0" smtClean="0"/>
              <a:t>устанавливается  </a:t>
            </a:r>
            <a:r>
              <a:rPr lang="ru-RU" dirty="0" smtClean="0">
                <a:solidFill>
                  <a:srgbClr val="FF0000"/>
                </a:solidFill>
              </a:rPr>
              <a:t>точкой доступа</a:t>
            </a:r>
            <a:r>
              <a:rPr lang="ru-RU" dirty="0" smtClean="0"/>
              <a:t>, </a:t>
            </a:r>
          </a:p>
          <a:p>
            <a:pPr lvl="1"/>
            <a:r>
              <a:rPr lang="ru-RU" dirty="0" smtClean="0"/>
              <a:t>Сообщает станции есть ли у нее еще данные для узла.</a:t>
            </a:r>
          </a:p>
          <a:p>
            <a:r>
              <a:rPr lang="ru-RU" dirty="0" smtClean="0"/>
              <a:t>Поле </a:t>
            </a:r>
            <a:r>
              <a:rPr lang="en-US" b="1" dirty="0" smtClean="0"/>
              <a:t>Protection Frame</a:t>
            </a:r>
            <a:endParaRPr lang="ru-RU" b="1" dirty="0" smtClean="0"/>
          </a:p>
          <a:p>
            <a:pPr lvl="1"/>
            <a:r>
              <a:rPr lang="en-US" b="1" dirty="0" smtClean="0"/>
              <a:t> </a:t>
            </a:r>
            <a:r>
              <a:rPr lang="ru-RU" dirty="0" smtClean="0"/>
              <a:t>указывает используется ли шифрование данных.</a:t>
            </a:r>
          </a:p>
          <a:p>
            <a:r>
              <a:rPr lang="ru-RU" dirty="0" smtClean="0"/>
              <a:t>Поле </a:t>
            </a:r>
            <a:r>
              <a:rPr lang="en-US" b="1" dirty="0" smtClean="0"/>
              <a:t>Order</a:t>
            </a:r>
            <a:r>
              <a:rPr lang="en-US" dirty="0" smtClean="0"/>
              <a:t> </a:t>
            </a:r>
            <a:endParaRPr lang="ru-RU" dirty="0" smtClean="0"/>
          </a:p>
          <a:p>
            <a:pPr lvl="1"/>
            <a:r>
              <a:rPr lang="en-US" dirty="0" smtClean="0"/>
              <a:t>– </a:t>
            </a:r>
            <a:r>
              <a:rPr lang="ru-RU" dirty="0" smtClean="0"/>
              <a:t>принимаются кадры в том же порядке как и отправляются или нет.</a:t>
            </a:r>
            <a:endParaRPr lang="ru-RU" dirty="0"/>
          </a:p>
        </p:txBody>
      </p:sp>
      <p:pic>
        <p:nvPicPr>
          <p:cNvPr id="29698" name="Picture 2"/>
          <p:cNvPicPr>
            <a:picLocks noChangeAspect="1" noChangeArrowheads="1"/>
          </p:cNvPicPr>
          <p:nvPr/>
        </p:nvPicPr>
        <p:blipFill>
          <a:blip r:embed="rId3" cstate="print"/>
          <a:srcRect/>
          <a:stretch>
            <a:fillRect/>
          </a:stretch>
        </p:blipFill>
        <p:spPr bwMode="auto">
          <a:xfrm>
            <a:off x="333603" y="1098097"/>
            <a:ext cx="7896225" cy="196215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Канал беспроводной сети</a:t>
            </a:r>
            <a:endParaRPr lang="ru-RU" dirty="0"/>
          </a:p>
        </p:txBody>
      </p:sp>
      <p:sp>
        <p:nvSpPr>
          <p:cNvPr id="3" name="Содержимое 2"/>
          <p:cNvSpPr>
            <a:spLocks noGrp="1"/>
          </p:cNvSpPr>
          <p:nvPr>
            <p:ph idx="1"/>
          </p:nvPr>
        </p:nvSpPr>
        <p:spPr/>
        <p:txBody>
          <a:bodyPr/>
          <a:lstStyle/>
          <a:p>
            <a:r>
              <a:rPr lang="ru-RU" dirty="0" smtClean="0"/>
              <a:t>Канал беспроводной сети </a:t>
            </a:r>
          </a:p>
          <a:p>
            <a:pPr lvl="1"/>
            <a:r>
              <a:rPr lang="ru-RU" dirty="0" smtClean="0"/>
              <a:t> </a:t>
            </a:r>
            <a:r>
              <a:rPr lang="ru-RU" b="1" dirty="0" smtClean="0"/>
              <a:t>диапазон частот, ( </a:t>
            </a:r>
            <a:r>
              <a:rPr lang="ru-RU" sz="1600" b="1" i="1" dirty="0" smtClean="0"/>
              <a:t>относительно основной несущей частоты</a:t>
            </a:r>
            <a:r>
              <a:rPr lang="ru-RU" b="1" dirty="0" smtClean="0"/>
              <a:t>), на котором передаются данные канала.</a:t>
            </a:r>
          </a:p>
          <a:p>
            <a:r>
              <a:rPr lang="ru-RU" dirty="0" smtClean="0"/>
              <a:t>Характеристики канала:</a:t>
            </a:r>
          </a:p>
          <a:p>
            <a:pPr lvl="1"/>
            <a:r>
              <a:rPr lang="ru-RU" dirty="0" smtClean="0">
                <a:solidFill>
                  <a:srgbClr val="FF0000"/>
                </a:solidFill>
              </a:rPr>
              <a:t>Скорость передачи данных </a:t>
            </a:r>
            <a:r>
              <a:rPr lang="ru-RU" dirty="0" smtClean="0"/>
              <a:t>–(бит/с), скорость с которой могут передаваться данные;</a:t>
            </a:r>
          </a:p>
          <a:p>
            <a:pPr lvl="1"/>
            <a:r>
              <a:rPr lang="ru-RU" dirty="0" smtClean="0"/>
              <a:t/>
            </a:r>
            <a:br>
              <a:rPr lang="ru-RU" dirty="0" smtClean="0"/>
            </a:br>
            <a:r>
              <a:rPr lang="ru-RU" dirty="0" smtClean="0"/>
              <a:t> </a:t>
            </a:r>
            <a:r>
              <a:rPr lang="ru-RU" dirty="0" smtClean="0">
                <a:solidFill>
                  <a:srgbClr val="FF0000"/>
                </a:solidFill>
              </a:rPr>
              <a:t>Ширина полосы </a:t>
            </a:r>
            <a:r>
              <a:rPr lang="ru-RU" dirty="0" smtClean="0"/>
              <a:t>– величина отклонения частоты сигнала от несущей частоты (Гц).</a:t>
            </a:r>
          </a:p>
          <a:p>
            <a:pPr lvl="1"/>
            <a:r>
              <a:rPr lang="ru-RU" dirty="0" smtClean="0"/>
              <a:t/>
            </a:r>
            <a:br>
              <a:rPr lang="ru-RU" dirty="0" smtClean="0"/>
            </a:br>
            <a:r>
              <a:rPr lang="ru-RU" dirty="0" smtClean="0">
                <a:solidFill>
                  <a:srgbClr val="FF0000"/>
                </a:solidFill>
              </a:rPr>
              <a:t>Шум</a:t>
            </a:r>
            <a:r>
              <a:rPr lang="ru-RU" dirty="0" smtClean="0"/>
              <a:t>. Средний уровень шума в канале связи или чаще  соотношение сигнал/шум.</a:t>
            </a:r>
          </a:p>
          <a:p>
            <a:pPr lvl="1"/>
            <a:r>
              <a:rPr lang="ru-RU" dirty="0" smtClean="0"/>
              <a:t/>
            </a:r>
            <a:br>
              <a:rPr lang="ru-RU" dirty="0" smtClean="0"/>
            </a:br>
            <a:r>
              <a:rPr lang="ru-RU" dirty="0" smtClean="0">
                <a:solidFill>
                  <a:srgbClr val="FF0000"/>
                </a:solidFill>
              </a:rPr>
              <a:t>Уровень ошибок </a:t>
            </a:r>
            <a:r>
              <a:rPr lang="ru-RU" dirty="0" smtClean="0"/>
              <a:t>– частота появления ошибок. (</a:t>
            </a:r>
            <a:r>
              <a:rPr lang="ru-RU" sz="1800" b="1" i="1" dirty="0" smtClean="0"/>
              <a:t>ошибкой считается прием 1 при переданном 0 и наоборот</a:t>
            </a:r>
            <a:r>
              <a:rPr lang="ru-RU" dirty="0" smtClean="0"/>
              <a:t>).</a:t>
            </a:r>
          </a:p>
          <a:p>
            <a:pPr>
              <a:buNone/>
            </a:pPr>
            <a:endParaRPr lang="ru-RU" dirty="0" smtClean="0"/>
          </a:p>
          <a:p>
            <a:pPr lvl="1"/>
            <a:endParaRPr lang="ru-R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2017 год</a:t>
            </a:r>
            <a:endParaRPr lang="ru-RU" dirty="0"/>
          </a:p>
        </p:txBody>
      </p:sp>
      <p:pic>
        <p:nvPicPr>
          <p:cNvPr id="113666" name="Picture 2"/>
          <p:cNvPicPr>
            <a:picLocks noChangeAspect="1" noChangeArrowheads="1"/>
          </p:cNvPicPr>
          <p:nvPr/>
        </p:nvPicPr>
        <p:blipFill>
          <a:blip r:embed="rId2" cstate="print"/>
          <a:srcRect/>
          <a:stretch>
            <a:fillRect/>
          </a:stretch>
        </p:blipFill>
        <p:spPr bwMode="auto">
          <a:xfrm>
            <a:off x="966788" y="1919288"/>
            <a:ext cx="7210425" cy="3019425"/>
          </a:xfrm>
          <a:prstGeom prst="rect">
            <a:avLst/>
          </a:prstGeom>
          <a:noFill/>
          <a:ln w="9525">
            <a:noFill/>
            <a:miter lim="800000"/>
            <a:headEnd/>
            <a:tailEnd/>
          </a:ln>
          <a:effectLst/>
        </p:spPr>
      </p:pic>
    </p:spTree>
    <p:extLst>
      <p:ext uri="{BB962C8B-B14F-4D97-AF65-F5344CB8AC3E}">
        <p14:creationId xmlns:p14="http://schemas.microsoft.com/office/powerpoint/2010/main" val="1272599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dirty="0" smtClean="0"/>
              <a:t>Диапазон частот</a:t>
            </a:r>
            <a:endParaRPr lang="ru-RU" sz="2800" dirty="0"/>
          </a:p>
        </p:txBody>
      </p:sp>
      <p:sp>
        <p:nvSpPr>
          <p:cNvPr id="3" name="Содержимое 2"/>
          <p:cNvSpPr>
            <a:spLocks noGrp="1"/>
          </p:cNvSpPr>
          <p:nvPr>
            <p:ph idx="1"/>
          </p:nvPr>
        </p:nvSpPr>
        <p:spPr/>
        <p:txBody>
          <a:bodyPr/>
          <a:lstStyle/>
          <a:p>
            <a:endParaRPr lang="be-BY" dirty="0" smtClean="0"/>
          </a:p>
          <a:p>
            <a:r>
              <a:rPr lang="be-BY" dirty="0" smtClean="0"/>
              <a:t>Стандарты IEEE 802.11b/g/n работают в частотном диапазоне от </a:t>
            </a:r>
            <a:r>
              <a:rPr lang="be-BY" dirty="0" smtClean="0">
                <a:solidFill>
                  <a:srgbClr val="FF0000"/>
                </a:solidFill>
              </a:rPr>
              <a:t>2,4 ГГц - 2,5 ГГц</a:t>
            </a:r>
            <a:r>
              <a:rPr lang="be-BY" dirty="0" smtClean="0"/>
              <a:t>, </a:t>
            </a:r>
          </a:p>
          <a:p>
            <a:endParaRPr lang="be-BY" dirty="0" smtClean="0"/>
          </a:p>
          <a:p>
            <a:r>
              <a:rPr lang="be-BY" dirty="0" smtClean="0"/>
              <a:t>Стандарты 802.11a/n/aх— в диапазоне </a:t>
            </a:r>
            <a:r>
              <a:rPr lang="be-BY" dirty="0" smtClean="0">
                <a:solidFill>
                  <a:srgbClr val="FF0000"/>
                </a:solidFill>
              </a:rPr>
              <a:t>5 ГГц – 6 ГГц</a:t>
            </a:r>
            <a:r>
              <a:rPr lang="be-BY" dirty="0" smtClean="0"/>
              <a:t>. </a:t>
            </a:r>
          </a:p>
          <a:p>
            <a:endParaRPr lang="be-BY" dirty="0"/>
          </a:p>
          <a:p>
            <a:endParaRPr lang="be-BY" dirty="0" smtClean="0"/>
          </a:p>
          <a:p>
            <a:r>
              <a:rPr lang="be-BY" dirty="0" smtClean="0"/>
              <a:t>Стандарты 802.11</a:t>
            </a:r>
            <a:r>
              <a:rPr lang="en-US" dirty="0" smtClean="0"/>
              <a:t>ad – </a:t>
            </a:r>
            <a:r>
              <a:rPr lang="ru-RU" dirty="0" smtClean="0"/>
              <a:t>использует частоту </a:t>
            </a:r>
            <a:r>
              <a:rPr lang="ru-RU" dirty="0" smtClean="0">
                <a:solidFill>
                  <a:srgbClr val="FF0000"/>
                </a:solidFill>
              </a:rPr>
              <a:t>60Ггц</a:t>
            </a:r>
            <a:r>
              <a:rPr lang="ru-RU" dirty="0" smtClean="0"/>
              <a:t>.</a:t>
            </a:r>
          </a:p>
          <a:p>
            <a:endParaRPr lang="ru-RU" sz="1400" dirty="0"/>
          </a:p>
        </p:txBody>
      </p:sp>
    </p:spTree>
    <p:extLst>
      <p:ext uri="{BB962C8B-B14F-4D97-AF65-F5344CB8AC3E}">
        <p14:creationId xmlns:p14="http://schemas.microsoft.com/office/powerpoint/2010/main" val="3900389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88778"/>
          <a:stretch>
            <a:fillRect/>
          </a:stretch>
        </p:blipFill>
        <p:spPr bwMode="auto">
          <a:xfrm>
            <a:off x="1542677" y="1592943"/>
            <a:ext cx="5971540" cy="410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ru-RU" dirty="0" smtClean="0">
                <a:ea typeface="ＭＳ Ｐゴシック" pitchFamily="34" charset="-128"/>
              </a:rPr>
              <a:t>Каналы для несущей частоты 2,4Ггц</a:t>
            </a:r>
            <a:endParaRPr lang="en-US" dirty="0"/>
          </a:p>
        </p:txBody>
      </p:sp>
      <p:sp>
        <p:nvSpPr>
          <p:cNvPr id="7" name="Содержимое 6"/>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be-BY" dirty="0" smtClean="0"/>
              <a:t>Полоса 2,4 ГГц поделена на 13 (Европа), 11(Северная Америка) кналов (несущих частот). </a:t>
            </a:r>
          </a:p>
          <a:p>
            <a:pPr>
              <a:spcBef>
                <a:spcPts val="50"/>
              </a:spcBef>
            </a:pPr>
            <a:r>
              <a:rPr lang="be-BY" dirty="0" smtClean="0"/>
              <a:t>Ширина одного канала - </a:t>
            </a:r>
            <a:r>
              <a:rPr lang="be-BY" dirty="0" smtClean="0">
                <a:solidFill>
                  <a:srgbClr val="FF0000"/>
                </a:solidFill>
              </a:rPr>
              <a:t>22 МГц для 802.11</a:t>
            </a:r>
            <a:r>
              <a:rPr lang="en-US" dirty="0" smtClean="0">
                <a:solidFill>
                  <a:srgbClr val="FF0000"/>
                </a:solidFill>
              </a:rPr>
              <a:t>b </a:t>
            </a:r>
            <a:r>
              <a:rPr lang="ru-RU" dirty="0" smtClean="0">
                <a:solidFill>
                  <a:srgbClr val="FF0000"/>
                </a:solidFill>
              </a:rPr>
              <a:t> </a:t>
            </a:r>
            <a:r>
              <a:rPr lang="ru-RU" dirty="0" smtClean="0"/>
              <a:t>и </a:t>
            </a:r>
            <a:r>
              <a:rPr lang="ru-RU" dirty="0" smtClean="0">
                <a:solidFill>
                  <a:srgbClr val="FF0000"/>
                </a:solidFill>
              </a:rPr>
              <a:t>20Мгц для  802.11</a:t>
            </a:r>
            <a:r>
              <a:rPr lang="en-US" dirty="0" smtClean="0">
                <a:solidFill>
                  <a:srgbClr val="FF0000"/>
                </a:solidFill>
              </a:rPr>
              <a:t>g, 802.11n</a:t>
            </a:r>
            <a:r>
              <a:rPr lang="ru-RU" dirty="0" smtClean="0">
                <a:solidFill>
                  <a:srgbClr val="FF0000"/>
                </a:solidFill>
              </a:rPr>
              <a:t>.</a:t>
            </a:r>
          </a:p>
          <a:p>
            <a:pPr>
              <a:spcBef>
                <a:spcPts val="50"/>
              </a:spcBef>
            </a:pPr>
            <a:r>
              <a:rPr lang="be-BY" dirty="0" smtClean="0"/>
              <a:t>Каждый канал отделяется полосой 5 МГц.</a:t>
            </a:r>
          </a:p>
          <a:p>
            <a:endParaRPr lang="ru-RU" dirty="0"/>
          </a:p>
        </p:txBody>
      </p:sp>
      <p:pic>
        <p:nvPicPr>
          <p:cNvPr id="256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23947"/>
          <a:stretch>
            <a:fillRect/>
          </a:stretch>
        </p:blipFill>
        <p:spPr bwMode="auto">
          <a:xfrm>
            <a:off x="1353150" y="1501191"/>
            <a:ext cx="6368450" cy="2963571"/>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80243003"/>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Несущие частоты каналов  2.4Ггц</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a:p>
            <a:r>
              <a:rPr lang="ru-RU" dirty="0" smtClean="0"/>
              <a:t>На территории РФ и </a:t>
            </a:r>
            <a:r>
              <a:rPr lang="ru-RU" dirty="0" smtClean="0">
                <a:solidFill>
                  <a:srgbClr val="FF0000"/>
                </a:solidFill>
              </a:rPr>
              <a:t>Беларуси</a:t>
            </a:r>
            <a:r>
              <a:rPr lang="ru-RU" dirty="0" smtClean="0"/>
              <a:t>  в диапазоне 2,4 ГГц для нелицензированного использования внутри помещений </a:t>
            </a:r>
            <a:r>
              <a:rPr lang="ru-RU" b="1" dirty="0" smtClean="0">
                <a:solidFill>
                  <a:srgbClr val="FF0000"/>
                </a:solidFill>
              </a:rPr>
              <a:t>разрешены каналы с 1 по 13</a:t>
            </a:r>
            <a:r>
              <a:rPr lang="ru-RU" dirty="0" smtClean="0"/>
              <a:t>. </a:t>
            </a:r>
            <a:br>
              <a:rPr lang="ru-RU" dirty="0" smtClean="0"/>
            </a:br>
            <a:endParaRPr lang="ru-RU" dirty="0"/>
          </a:p>
        </p:txBody>
      </p:sp>
      <p:pic>
        <p:nvPicPr>
          <p:cNvPr id="32770" name="Picture 2"/>
          <p:cNvPicPr>
            <a:picLocks noChangeAspect="1" noChangeArrowheads="1"/>
          </p:cNvPicPr>
          <p:nvPr/>
        </p:nvPicPr>
        <p:blipFill>
          <a:blip r:embed="rId2" cstate="print"/>
          <a:srcRect/>
          <a:stretch>
            <a:fillRect/>
          </a:stretch>
        </p:blipFill>
        <p:spPr bwMode="auto">
          <a:xfrm>
            <a:off x="245375" y="1622653"/>
            <a:ext cx="8445960" cy="2818718"/>
          </a:xfrm>
          <a:prstGeom prst="rect">
            <a:avLst/>
          </a:prstGeom>
          <a:noFill/>
          <a:ln w="9525">
            <a:noFill/>
            <a:miter lim="800000"/>
            <a:headEnd/>
            <a:tailEnd/>
          </a:ln>
          <a:effectLst/>
        </p:spPr>
      </p:pic>
    </p:spTree>
    <p:extLst>
      <p:ext uri="{BB962C8B-B14F-4D97-AF65-F5344CB8AC3E}">
        <p14:creationId xmlns:p14="http://schemas.microsoft.com/office/powerpoint/2010/main" val="21745294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Несущие частоты каналов 5Ггц</a:t>
            </a:r>
            <a:endParaRPr lang="ru-RU" dirty="0"/>
          </a:p>
        </p:txBody>
      </p:sp>
      <p:sp>
        <p:nvSpPr>
          <p:cNvPr id="3" name="Содержимое 2"/>
          <p:cNvSpPr>
            <a:spLocks noGrp="1"/>
          </p:cNvSpPr>
          <p:nvPr>
            <p:ph idx="1"/>
          </p:nvPr>
        </p:nvSpPr>
        <p:spPr/>
        <p:txBody>
          <a:bodyPr/>
          <a:lstStyle/>
          <a:p>
            <a:r>
              <a:rPr lang="ru-RU" sz="2200" dirty="0" smtClean="0"/>
              <a:t>Диапазон 5 ГГц разделен на четыре поддиапазона в </a:t>
            </a:r>
            <a:r>
              <a:rPr lang="ru-RU" sz="2200" b="1" dirty="0" smtClean="0">
                <a:solidFill>
                  <a:srgbClr val="FF0000"/>
                </a:solidFill>
              </a:rPr>
              <a:t>сумме 23 канала</a:t>
            </a:r>
            <a:r>
              <a:rPr lang="ru-RU" sz="2200" dirty="0" smtClean="0">
                <a:solidFill>
                  <a:srgbClr val="FF0000"/>
                </a:solidFill>
              </a:rPr>
              <a:t/>
            </a:r>
            <a:br>
              <a:rPr lang="ru-RU" sz="2200" dirty="0" smtClean="0">
                <a:solidFill>
                  <a:srgbClr val="FF0000"/>
                </a:solidFill>
              </a:rPr>
            </a:br>
            <a:r>
              <a:rPr lang="ru-RU" sz="2200" dirty="0" smtClean="0">
                <a:latin typeface="Calibri" panose="020F0502020204030204" pitchFamily="34" charset="0"/>
                <a:cs typeface="Calibri" panose="020F0502020204030204" pitchFamily="34" charset="0"/>
              </a:rPr>
              <a:t>1. UNII-1: 5150–5250 МГц (доступно 4 частотных канала).</a:t>
            </a:r>
            <a:br>
              <a:rPr lang="ru-RU" sz="2200" dirty="0" smtClean="0">
                <a:latin typeface="Calibri" panose="020F0502020204030204" pitchFamily="34" charset="0"/>
                <a:cs typeface="Calibri" panose="020F0502020204030204" pitchFamily="34" charset="0"/>
              </a:rPr>
            </a:br>
            <a:r>
              <a:rPr lang="ru-RU" sz="2200" dirty="0" smtClean="0">
                <a:latin typeface="Calibri" panose="020F0502020204030204" pitchFamily="34" charset="0"/>
                <a:cs typeface="Calibri" panose="020F0502020204030204" pitchFamily="34" charset="0"/>
              </a:rPr>
              <a:t>2. UNII-2: 5250–5350 МГц (доступно 4 частотных канала).</a:t>
            </a:r>
            <a:br>
              <a:rPr lang="ru-RU" sz="2200" dirty="0" smtClean="0">
                <a:latin typeface="Calibri" panose="020F0502020204030204" pitchFamily="34" charset="0"/>
                <a:cs typeface="Calibri" panose="020F0502020204030204" pitchFamily="34" charset="0"/>
              </a:rPr>
            </a:br>
            <a:r>
              <a:rPr lang="ru-RU" sz="2200" dirty="0" smtClean="0">
                <a:latin typeface="Calibri" panose="020F0502020204030204" pitchFamily="34" charset="0"/>
                <a:cs typeface="Calibri" panose="020F0502020204030204" pitchFamily="34" charset="0"/>
              </a:rPr>
              <a:t>3. UNII-2 </a:t>
            </a:r>
            <a:r>
              <a:rPr lang="ru-RU" sz="2200" dirty="0" err="1" smtClean="0">
                <a:latin typeface="Calibri" panose="020F0502020204030204" pitchFamily="34" charset="0"/>
                <a:cs typeface="Calibri" panose="020F0502020204030204" pitchFamily="34" charset="0"/>
              </a:rPr>
              <a:t>Extended</a:t>
            </a:r>
            <a:r>
              <a:rPr lang="ru-RU" sz="2200" dirty="0" smtClean="0">
                <a:latin typeface="Calibri" panose="020F0502020204030204" pitchFamily="34" charset="0"/>
                <a:cs typeface="Calibri" panose="020F0502020204030204" pitchFamily="34" charset="0"/>
              </a:rPr>
              <a:t>: 5470–5725 МГц (доступно 11 частотных каналов).</a:t>
            </a:r>
            <a:br>
              <a:rPr lang="ru-RU" sz="2200" dirty="0" smtClean="0">
                <a:latin typeface="Calibri" panose="020F0502020204030204" pitchFamily="34" charset="0"/>
                <a:cs typeface="Calibri" panose="020F0502020204030204" pitchFamily="34" charset="0"/>
              </a:rPr>
            </a:br>
            <a:r>
              <a:rPr lang="ru-RU" sz="2200" dirty="0" smtClean="0">
                <a:latin typeface="Calibri" panose="020F0502020204030204" pitchFamily="34" charset="0"/>
                <a:cs typeface="Calibri" panose="020F0502020204030204" pitchFamily="34" charset="0"/>
              </a:rPr>
              <a:t>4. UNII-3: 5725–5825 МГц (доступно 4 частотных канала)</a:t>
            </a:r>
          </a:p>
          <a:p>
            <a:r>
              <a:rPr lang="ru-RU" sz="2200" b="1" dirty="0" smtClean="0">
                <a:solidFill>
                  <a:srgbClr val="FF0000"/>
                </a:solidFill>
                <a:latin typeface="Calibri" panose="020F0502020204030204" pitchFamily="34" charset="0"/>
                <a:cs typeface="Calibri" panose="020F0502020204030204" pitchFamily="34" charset="0"/>
              </a:rPr>
              <a:t>В </a:t>
            </a:r>
            <a:r>
              <a:rPr lang="ru-RU" sz="2200" b="1" dirty="0">
                <a:solidFill>
                  <a:srgbClr val="FF0000"/>
                </a:solidFill>
                <a:latin typeface="Calibri" panose="020F0502020204030204" pitchFamily="34" charset="0"/>
                <a:cs typeface="Calibri" panose="020F0502020204030204" pitchFamily="34" charset="0"/>
              </a:rPr>
              <a:t>Б</a:t>
            </a:r>
            <a:r>
              <a:rPr lang="ru-RU" sz="2200" b="1" dirty="0" smtClean="0">
                <a:solidFill>
                  <a:srgbClr val="FF0000"/>
                </a:solidFill>
                <a:latin typeface="Calibri" panose="020F0502020204030204" pitchFamily="34" charset="0"/>
                <a:cs typeface="Calibri" panose="020F0502020204030204" pitchFamily="34" charset="0"/>
              </a:rPr>
              <a:t>еларуси  в помещении разрешено 10 каналов</a:t>
            </a:r>
          </a:p>
          <a:p>
            <a:r>
              <a:rPr lang="ru-RU" dirty="0" smtClean="0"/>
              <a:t/>
            </a:r>
            <a:br>
              <a:rPr lang="ru-RU" dirty="0" smtClean="0"/>
            </a:br>
            <a:endParaRPr lang="ru-RU" dirty="0"/>
          </a:p>
        </p:txBody>
      </p:sp>
      <p:pic>
        <p:nvPicPr>
          <p:cNvPr id="33795" name="Picture 3"/>
          <p:cNvPicPr>
            <a:picLocks noChangeAspect="1" noChangeArrowheads="1"/>
          </p:cNvPicPr>
          <p:nvPr/>
        </p:nvPicPr>
        <p:blipFill>
          <a:blip r:embed="rId2" cstate="print"/>
          <a:srcRect/>
          <a:stretch>
            <a:fillRect/>
          </a:stretch>
        </p:blipFill>
        <p:spPr bwMode="auto">
          <a:xfrm>
            <a:off x="624568" y="3276600"/>
            <a:ext cx="7981950" cy="3581400"/>
          </a:xfrm>
          <a:prstGeom prst="rect">
            <a:avLst/>
          </a:prstGeom>
          <a:noFill/>
          <a:ln w="9525">
            <a:noFill/>
            <a:miter lim="800000"/>
            <a:headEnd/>
            <a:tailEnd/>
          </a:ln>
          <a:effectLst/>
        </p:spPr>
      </p:pic>
    </p:spTree>
    <p:extLst>
      <p:ext uri="{BB962C8B-B14F-4D97-AF65-F5344CB8AC3E}">
        <p14:creationId xmlns:p14="http://schemas.microsoft.com/office/powerpoint/2010/main" val="40368851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Не пересекающиеся каналы 802.11</a:t>
            </a:r>
            <a:r>
              <a:rPr lang="en-US" dirty="0" smtClean="0"/>
              <a:t>b</a:t>
            </a:r>
            <a:endParaRPr lang="ru-RU"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294" y="1770744"/>
            <a:ext cx="7684800" cy="3222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0500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Не </a:t>
            </a:r>
            <a:r>
              <a:rPr lang="ru-RU" dirty="0"/>
              <a:t>пересекающиеся каналы </a:t>
            </a:r>
            <a:r>
              <a:rPr lang="ru-RU" dirty="0" smtClean="0"/>
              <a:t>802.11</a:t>
            </a:r>
            <a:r>
              <a:rPr lang="en-US" dirty="0"/>
              <a:t> </a:t>
            </a:r>
            <a:r>
              <a:rPr lang="en-US" dirty="0" smtClean="0"/>
              <a:t>g/n</a:t>
            </a:r>
            <a:endParaRPr lang="ru-RU"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0" y="1814286"/>
            <a:ext cx="8503214" cy="377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6239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Выбор каналов 2.4 </a:t>
            </a:r>
            <a:r>
              <a:rPr lang="ru-RU" smtClean="0"/>
              <a:t>Ггц</a:t>
            </a:r>
            <a:endParaRPr lang="ru-RU" dirty="0"/>
          </a:p>
        </p:txBody>
      </p:sp>
      <p:pic>
        <p:nvPicPr>
          <p:cNvPr id="11266" name="Picture 2"/>
          <p:cNvPicPr>
            <a:picLocks noChangeAspect="1" noChangeArrowheads="1"/>
          </p:cNvPicPr>
          <p:nvPr/>
        </p:nvPicPr>
        <p:blipFill>
          <a:blip r:embed="rId2" cstate="print"/>
          <a:srcRect/>
          <a:stretch>
            <a:fillRect/>
          </a:stretch>
        </p:blipFill>
        <p:spPr bwMode="auto">
          <a:xfrm>
            <a:off x="443032" y="1698172"/>
            <a:ext cx="8367139" cy="3507437"/>
          </a:xfrm>
          <a:prstGeom prst="rect">
            <a:avLst/>
          </a:prstGeom>
          <a:noFill/>
          <a:ln w="9525">
            <a:noFill/>
            <a:miter lim="800000"/>
            <a:headEnd/>
            <a:tailEnd/>
          </a:ln>
          <a:effectLst/>
        </p:spPr>
      </p:pic>
      <p:sp>
        <p:nvSpPr>
          <p:cNvPr id="4" name="TextBox 3"/>
          <p:cNvSpPr txBox="1"/>
          <p:nvPr/>
        </p:nvSpPr>
        <p:spPr>
          <a:xfrm>
            <a:off x="0" y="5341257"/>
            <a:ext cx="9029588" cy="2086725"/>
          </a:xfrm>
          <a:prstGeom prst="rect">
            <a:avLst/>
          </a:prstGeom>
          <a:noFill/>
        </p:spPr>
        <p:txBody>
          <a:bodyPr wrap="none" rtlCol="0">
            <a:spAutoFit/>
          </a:bodyPr>
          <a:lstStyle/>
          <a:p>
            <a:pPr algn="l"/>
            <a:r>
              <a:rPr lang="be-BY" dirty="0" smtClean="0"/>
              <a:t>Для исключения взаимовлияния частоты каналов </a:t>
            </a:r>
          </a:p>
          <a:p>
            <a:pPr algn="l"/>
            <a:r>
              <a:rPr lang="be-BY" dirty="0" smtClean="0"/>
              <a:t>не должны пересекаться</a:t>
            </a:r>
          </a:p>
          <a:p>
            <a:pPr algn="l"/>
            <a:r>
              <a:rPr lang="be-BY" dirty="0" smtClean="0"/>
              <a:t>	1, 6, 11 для ширины канала 22Мгц (</a:t>
            </a:r>
            <a:r>
              <a:rPr lang="en-US" dirty="0" smtClean="0">
                <a:solidFill>
                  <a:srgbClr val="FF0000"/>
                </a:solidFill>
              </a:rPr>
              <a:t>802.11b</a:t>
            </a:r>
            <a:r>
              <a:rPr lang="be-BY" dirty="0" smtClean="0"/>
              <a:t>)</a:t>
            </a:r>
          </a:p>
          <a:p>
            <a:pPr algn="l"/>
            <a:r>
              <a:rPr lang="be-BY" dirty="0"/>
              <a:t>	</a:t>
            </a:r>
            <a:r>
              <a:rPr lang="be-BY" dirty="0" smtClean="0"/>
              <a:t>1, 5, 9, 13 для ширины канала 20Мгц (</a:t>
            </a:r>
            <a:r>
              <a:rPr lang="ru-RU" dirty="0">
                <a:solidFill>
                  <a:srgbClr val="FF0000"/>
                </a:solidFill>
              </a:rPr>
              <a:t>802.11</a:t>
            </a:r>
            <a:r>
              <a:rPr lang="en-US" dirty="0">
                <a:solidFill>
                  <a:srgbClr val="FF0000"/>
                </a:solidFill>
              </a:rPr>
              <a:t>g, 802.11n</a:t>
            </a:r>
            <a:r>
              <a:rPr lang="be-BY" dirty="0" smtClean="0"/>
              <a:t>)</a:t>
            </a:r>
          </a:p>
          <a:p>
            <a:pPr algn="l"/>
            <a:endParaRPr lang="be-BY" dirty="0" smtClean="0"/>
          </a:p>
          <a:p>
            <a:endParaRPr lang="ru-RU" dirty="0"/>
          </a:p>
        </p:txBody>
      </p:sp>
    </p:spTree>
    <p:extLst>
      <p:ext uri="{BB962C8B-B14F-4D97-AF65-F5344CB8AC3E}">
        <p14:creationId xmlns:p14="http://schemas.microsoft.com/office/powerpoint/2010/main" val="68536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Суммирование смежных каналов 2.4 </a:t>
            </a:r>
            <a:r>
              <a:rPr lang="ru-RU" dirty="0" err="1" smtClean="0"/>
              <a:t>Ггц</a:t>
            </a:r>
            <a:endParaRPr lang="ru-RU" dirty="0"/>
          </a:p>
        </p:txBody>
      </p:sp>
      <p:sp>
        <p:nvSpPr>
          <p:cNvPr id="3" name="Содержимое 2"/>
          <p:cNvSpPr>
            <a:spLocks noGrp="1"/>
          </p:cNvSpPr>
          <p:nvPr>
            <p:ph idx="1"/>
          </p:nvPr>
        </p:nvSpPr>
        <p:spPr/>
        <p:txBody>
          <a:bodyPr/>
          <a:lstStyle/>
          <a:p>
            <a:endParaRPr lang="ru-RU" dirty="0" smtClean="0"/>
          </a:p>
          <a:p>
            <a:endParaRPr lang="ru-RU" dirty="0" smtClean="0"/>
          </a:p>
          <a:p>
            <a:endParaRPr lang="ru-RU" dirty="0" smtClean="0"/>
          </a:p>
          <a:p>
            <a:endParaRPr lang="ru-RU" dirty="0" smtClean="0"/>
          </a:p>
          <a:p>
            <a:endParaRPr lang="ru-RU" dirty="0" smtClean="0"/>
          </a:p>
          <a:p>
            <a:endParaRPr lang="ru-RU" sz="2000" dirty="0" smtClean="0"/>
          </a:p>
          <a:p>
            <a:r>
              <a:rPr lang="ru-RU" sz="2000" dirty="0" smtClean="0"/>
              <a:t>Два канала  шириной 20 МГц могут быть объединены в  канал 40 МГц. </a:t>
            </a:r>
          </a:p>
          <a:p>
            <a:r>
              <a:rPr lang="ru-RU" sz="2000" dirty="0" smtClean="0"/>
              <a:t>Соединение каналов увеличивает пропускную способность за счёт доставки данных одновременно двух каналов.</a:t>
            </a:r>
          </a:p>
          <a:p>
            <a:endParaRPr lang="ru-RU" dirty="0" smtClean="0"/>
          </a:p>
          <a:p>
            <a:endParaRPr lang="ru-RU" dirty="0" smtClean="0"/>
          </a:p>
          <a:p>
            <a:endParaRPr lang="ru-RU" dirty="0" smtClean="0"/>
          </a:p>
          <a:p>
            <a:endParaRPr lang="ru-RU" dirty="0"/>
          </a:p>
        </p:txBody>
      </p:sp>
      <p:pic>
        <p:nvPicPr>
          <p:cNvPr id="31746" name="Picture 2"/>
          <p:cNvPicPr>
            <a:picLocks noChangeAspect="1" noChangeArrowheads="1"/>
          </p:cNvPicPr>
          <p:nvPr/>
        </p:nvPicPr>
        <p:blipFill>
          <a:blip r:embed="rId2" cstate="print"/>
          <a:srcRect/>
          <a:stretch>
            <a:fillRect/>
          </a:stretch>
        </p:blipFill>
        <p:spPr bwMode="auto">
          <a:xfrm>
            <a:off x="341084" y="986972"/>
            <a:ext cx="8522965" cy="2409372"/>
          </a:xfrm>
          <a:prstGeom prst="rect">
            <a:avLst/>
          </a:prstGeom>
          <a:noFill/>
          <a:ln w="9525">
            <a:noFill/>
            <a:miter lim="800000"/>
            <a:headEnd/>
            <a:tailEnd/>
          </a:ln>
          <a:effectLst/>
        </p:spPr>
      </p:pic>
    </p:spTree>
    <p:extLst>
      <p:ext uri="{BB962C8B-B14F-4D97-AF65-F5344CB8AC3E}">
        <p14:creationId xmlns:p14="http://schemas.microsoft.com/office/powerpoint/2010/main" val="4016181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Технология М</a:t>
            </a:r>
            <a:r>
              <a:rPr lang="en-US" dirty="0" smtClean="0"/>
              <a:t>IMO</a:t>
            </a:r>
            <a:endParaRPr lang="ru-RU" dirty="0"/>
          </a:p>
        </p:txBody>
      </p:sp>
      <p:sp>
        <p:nvSpPr>
          <p:cNvPr id="3" name="Содержимое 2"/>
          <p:cNvSpPr>
            <a:spLocks noGrp="1"/>
          </p:cNvSpPr>
          <p:nvPr>
            <p:ph idx="1"/>
          </p:nvPr>
        </p:nvSpPr>
        <p:spPr>
          <a:xfrm>
            <a:off x="174171" y="1117600"/>
            <a:ext cx="8969829" cy="5558972"/>
          </a:xfrm>
        </p:spPr>
        <p:txBody>
          <a:bodyPr/>
          <a:lstStyle/>
          <a:p>
            <a:endParaRPr lang="ru-RU" dirty="0" smtClean="0"/>
          </a:p>
          <a:p>
            <a:endParaRPr lang="ru-RU" dirty="0" smtClean="0"/>
          </a:p>
          <a:p>
            <a:endParaRPr lang="ru-RU" dirty="0" smtClean="0"/>
          </a:p>
          <a:p>
            <a:r>
              <a:rPr lang="ru-RU" dirty="0" smtClean="0"/>
              <a:t>(</a:t>
            </a:r>
            <a:r>
              <a:rPr lang="ru-RU" dirty="0" err="1" smtClean="0"/>
              <a:t>Multiple-Input</a:t>
            </a:r>
            <a:r>
              <a:rPr lang="ru-RU" dirty="0" smtClean="0"/>
              <a:t> </a:t>
            </a:r>
            <a:r>
              <a:rPr lang="ru-RU" dirty="0" err="1" smtClean="0"/>
              <a:t>Multiple-Output</a:t>
            </a:r>
            <a:r>
              <a:rPr lang="ru-RU" dirty="0" smtClean="0"/>
              <a:t> - многоканальный вход/выход) - прием/передача нескольких  пространственных потоков данных через несколько   антенн.</a:t>
            </a:r>
            <a:endParaRPr lang="en-US" dirty="0" smtClean="0"/>
          </a:p>
          <a:p>
            <a:r>
              <a:rPr lang="ru-RU" dirty="0" smtClean="0"/>
              <a:t>Используется для повышения скорости передачи</a:t>
            </a:r>
          </a:p>
          <a:p>
            <a:endParaRPr lang="ru-RU" dirty="0" smtClean="0"/>
          </a:p>
          <a:p>
            <a:endParaRPr lang="ru-RU" dirty="0"/>
          </a:p>
        </p:txBody>
      </p:sp>
    </p:spTree>
    <p:extLst>
      <p:ext uri="{BB962C8B-B14F-4D97-AF65-F5344CB8AC3E}">
        <p14:creationId xmlns:p14="http://schemas.microsoft.com/office/powerpoint/2010/main" val="17807616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7295" y="435429"/>
            <a:ext cx="8836705" cy="798285"/>
          </a:xfrm>
        </p:spPr>
        <p:txBody>
          <a:bodyPr/>
          <a:lstStyle/>
          <a:p>
            <a:r>
              <a:rPr lang="en-US" dirty="0" smtClean="0"/>
              <a:t>MIMO</a:t>
            </a:r>
            <a:r>
              <a:rPr lang="ru-RU" dirty="0"/>
              <a:t> (</a:t>
            </a:r>
            <a:r>
              <a:rPr lang="ru-RU" sz="2000" dirty="0" err="1"/>
              <a:t>Multiple-Input</a:t>
            </a:r>
            <a:r>
              <a:rPr lang="ru-RU" sz="2000" dirty="0"/>
              <a:t> </a:t>
            </a:r>
            <a:r>
              <a:rPr lang="ru-RU" sz="2000" dirty="0" err="1"/>
              <a:t>Multiple-Output</a:t>
            </a:r>
            <a:r>
              <a:rPr lang="ru-RU" sz="2000" dirty="0"/>
              <a:t> </a:t>
            </a:r>
            <a:r>
              <a:rPr lang="ru-RU" dirty="0" smtClean="0"/>
              <a:t>– </a:t>
            </a:r>
            <a:r>
              <a:rPr lang="ru-RU" dirty="0"/>
              <a:t> </a:t>
            </a:r>
            <a:r>
              <a:rPr lang="ru-RU" sz="2000" dirty="0"/>
              <a:t>многоканальный </a:t>
            </a:r>
            <a:r>
              <a:rPr lang="ru-RU" dirty="0" smtClean="0"/>
              <a:t>  </a:t>
            </a:r>
            <a:br>
              <a:rPr lang="ru-RU" dirty="0" smtClean="0"/>
            </a:br>
            <a:r>
              <a:rPr lang="ru-RU" sz="2400" dirty="0"/>
              <a:t> вход/выход</a:t>
            </a:r>
            <a:r>
              <a:rPr lang="ru-RU" dirty="0" smtClean="0"/>
              <a:t>) и</a:t>
            </a:r>
            <a:r>
              <a:rPr lang="en-US" dirty="0" smtClean="0"/>
              <a:t> </a:t>
            </a:r>
            <a:r>
              <a:rPr lang="ru-RU" dirty="0" smtClean="0"/>
              <a:t>пространственные потоки</a:t>
            </a:r>
            <a:endParaRPr lang="ru-RU" dirty="0"/>
          </a:p>
        </p:txBody>
      </p:sp>
      <p:sp>
        <p:nvSpPr>
          <p:cNvPr id="3" name="Содержимое 2"/>
          <p:cNvSpPr>
            <a:spLocks noGrp="1"/>
          </p:cNvSpPr>
          <p:nvPr>
            <p:ph idx="1"/>
          </p:nvPr>
        </p:nvSpPr>
        <p:spPr>
          <a:xfrm>
            <a:off x="1" y="1299028"/>
            <a:ext cx="9144000" cy="5558972"/>
          </a:xfrm>
        </p:spPr>
        <p:txBody>
          <a:bodyPr/>
          <a:lstStyle/>
          <a:p>
            <a:r>
              <a:rPr lang="ru-RU" sz="2400" b="1" dirty="0" smtClean="0">
                <a:solidFill>
                  <a:srgbClr val="FF0000"/>
                </a:solidFill>
              </a:rPr>
              <a:t>Метод кодирования потоков в пределах </a:t>
            </a:r>
            <a:r>
              <a:rPr lang="ru-RU" sz="2400" b="1" dirty="0" smtClean="0">
                <a:solidFill>
                  <a:schemeClr val="accent1"/>
                </a:solidFill>
              </a:rPr>
              <a:t>одного </a:t>
            </a:r>
            <a:r>
              <a:rPr lang="ru-RU" sz="2400" b="1" dirty="0" smtClean="0">
                <a:solidFill>
                  <a:srgbClr val="FF0000"/>
                </a:solidFill>
              </a:rPr>
              <a:t>канала </a:t>
            </a:r>
          </a:p>
          <a:p>
            <a:r>
              <a:rPr lang="ru-RU" sz="2400" dirty="0" smtClean="0"/>
              <a:t>Каждая передающая антенна передает отдельный пространственный поток</a:t>
            </a:r>
          </a:p>
          <a:p>
            <a:r>
              <a:rPr lang="ru-RU" sz="2400" dirty="0" smtClean="0"/>
              <a:t>Используется несколько разнесенных антенн</a:t>
            </a:r>
          </a:p>
          <a:p>
            <a:r>
              <a:rPr lang="ru-RU" sz="2400" dirty="0" smtClean="0"/>
              <a:t>Принимающие антенны принимают все потоки, но каждая выбирает пространственный поток «</a:t>
            </a:r>
            <a:r>
              <a:rPr lang="ru-RU" sz="2400" dirty="0"/>
              <a:t>своего» </a:t>
            </a:r>
            <a:r>
              <a:rPr lang="ru-RU" sz="2400" dirty="0" smtClean="0"/>
              <a:t>передатчика</a:t>
            </a:r>
          </a:p>
          <a:p>
            <a:r>
              <a:rPr lang="ru-RU" sz="2400" dirty="0" smtClean="0"/>
              <a:t>Общая скорость равна сумме скоростей пространственных потоков</a:t>
            </a:r>
          </a:p>
          <a:p>
            <a:endParaRPr lang="ru-RU" sz="2400"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433" y="3990295"/>
            <a:ext cx="4807124" cy="2744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104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Диапазон частот 300Мгц – 3Ггц</a:t>
            </a:r>
            <a:endParaRPr lang="ru-RU" dirty="0"/>
          </a:p>
        </p:txBody>
      </p:sp>
      <p:pic>
        <p:nvPicPr>
          <p:cNvPr id="1028" name="Picture 4"/>
          <p:cNvPicPr>
            <a:picLocks noChangeAspect="1" noChangeArrowheads="1"/>
          </p:cNvPicPr>
          <p:nvPr/>
        </p:nvPicPr>
        <p:blipFill>
          <a:blip r:embed="rId2" cstate="print"/>
          <a:srcRect/>
          <a:stretch>
            <a:fillRect/>
          </a:stretch>
        </p:blipFill>
        <p:spPr bwMode="auto">
          <a:xfrm>
            <a:off x="551542" y="1020975"/>
            <a:ext cx="8273143" cy="5152975"/>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Однопользовательский режим </a:t>
            </a:r>
            <a:endParaRPr lang="ru-RU" dirty="0"/>
          </a:p>
        </p:txBody>
      </p:sp>
      <p:sp>
        <p:nvSpPr>
          <p:cNvPr id="3" name="Содержимое 2"/>
          <p:cNvSpPr>
            <a:spLocks noGrp="1"/>
          </p:cNvSpPr>
          <p:nvPr>
            <p:ph idx="1"/>
          </p:nvPr>
        </p:nvSpPr>
        <p:spPr/>
        <p:txBody>
          <a:bodyPr/>
          <a:lstStyle/>
          <a:p>
            <a:r>
              <a:rPr lang="en-US" dirty="0" smtClean="0"/>
              <a:t>Single-User Mode</a:t>
            </a:r>
            <a:r>
              <a:rPr lang="ru-RU" dirty="0" smtClean="0"/>
              <a:t> </a:t>
            </a:r>
            <a:r>
              <a:rPr lang="en-US" dirty="0" smtClean="0"/>
              <a:t>MIMO</a:t>
            </a:r>
          </a:p>
          <a:p>
            <a:r>
              <a:rPr lang="ru-RU" dirty="0" smtClean="0"/>
              <a:t>Передача 4-х потоков одному пользователю по одному каналу.</a:t>
            </a:r>
          </a:p>
          <a:p>
            <a:r>
              <a:rPr lang="ru-RU" dirty="0" smtClean="0"/>
              <a:t>Недостаток : все станции ждут пока не завершит передачу текущая станция, не производительно </a:t>
            </a:r>
          </a:p>
          <a:p>
            <a:endParaRPr lang="ru-RU" dirty="0" smtClean="0"/>
          </a:p>
          <a:p>
            <a:endParaRPr lang="ru-RU" dirty="0" smtClean="0"/>
          </a:p>
          <a:p>
            <a:endParaRPr lang="ru-RU" dirty="0" smtClean="0"/>
          </a:p>
          <a:p>
            <a:endParaRPr lang="ru-RU" dirty="0" smtClean="0"/>
          </a:p>
          <a:p>
            <a:endParaRPr lang="ru-RU" dirty="0" smtClean="0"/>
          </a:p>
          <a:p>
            <a:endParaRPr lang="ru-RU" dirty="0" smtClean="0"/>
          </a:p>
          <a:p>
            <a:endParaRPr lang="ru-RU" dirty="0" smtClean="0"/>
          </a:p>
        </p:txBody>
      </p:sp>
      <p:pic>
        <p:nvPicPr>
          <p:cNvPr id="164866" name="Picture 2"/>
          <p:cNvPicPr>
            <a:picLocks noChangeAspect="1" noChangeArrowheads="1"/>
          </p:cNvPicPr>
          <p:nvPr/>
        </p:nvPicPr>
        <p:blipFill>
          <a:blip r:embed="rId2" cstate="print"/>
          <a:srcRect/>
          <a:stretch>
            <a:fillRect/>
          </a:stretch>
        </p:blipFill>
        <p:spPr bwMode="auto">
          <a:xfrm>
            <a:off x="351347" y="4031569"/>
            <a:ext cx="8357224" cy="2436901"/>
          </a:xfrm>
          <a:prstGeom prst="rect">
            <a:avLst/>
          </a:prstGeom>
          <a:noFill/>
          <a:ln w="9525">
            <a:noFill/>
            <a:miter lim="800000"/>
            <a:headEnd/>
            <a:tailEnd/>
          </a:ln>
          <a:effectLst/>
        </p:spPr>
      </p:pic>
    </p:spTree>
    <p:extLst>
      <p:ext uri="{BB962C8B-B14F-4D97-AF65-F5344CB8AC3E}">
        <p14:creationId xmlns:p14="http://schemas.microsoft.com/office/powerpoint/2010/main" val="15988239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Многопользовательский режим </a:t>
            </a:r>
            <a:r>
              <a:rPr lang="en-US" dirty="0" smtClean="0"/>
              <a:t>MIMO</a:t>
            </a:r>
            <a:endParaRPr lang="ru-RU" dirty="0"/>
          </a:p>
        </p:txBody>
      </p:sp>
      <p:sp>
        <p:nvSpPr>
          <p:cNvPr id="3" name="Содержимое 2"/>
          <p:cNvSpPr>
            <a:spLocks noGrp="1"/>
          </p:cNvSpPr>
          <p:nvPr>
            <p:ph idx="1"/>
          </p:nvPr>
        </p:nvSpPr>
        <p:spPr/>
        <p:txBody>
          <a:bodyPr/>
          <a:lstStyle/>
          <a:p>
            <a:r>
              <a:rPr lang="en-US" dirty="0" smtClean="0"/>
              <a:t>Multi – User MIMO</a:t>
            </a:r>
            <a:endParaRPr lang="ru-RU" dirty="0" smtClean="0"/>
          </a:p>
          <a:p>
            <a:r>
              <a:rPr lang="ru-RU" dirty="0" smtClean="0"/>
              <a:t>Для каждого пользователя организуется отдельный поток.</a:t>
            </a:r>
          </a:p>
          <a:p>
            <a:r>
              <a:rPr lang="ru-RU" dirty="0" smtClean="0"/>
              <a:t>Все потоки</a:t>
            </a:r>
            <a:r>
              <a:rPr lang="en-US" dirty="0" smtClean="0"/>
              <a:t> (</a:t>
            </a:r>
            <a:r>
              <a:rPr lang="ru-RU" dirty="0" smtClean="0"/>
              <a:t>и пользователи</a:t>
            </a:r>
            <a:r>
              <a:rPr lang="en-US" dirty="0" smtClean="0"/>
              <a:t>)</a:t>
            </a:r>
            <a:r>
              <a:rPr lang="ru-RU" dirty="0" smtClean="0"/>
              <a:t> работают параллельно в пределах частоты одного канала.(Пока только для </a:t>
            </a:r>
            <a:r>
              <a:rPr lang="ru-RU" dirty="0" err="1" smtClean="0"/>
              <a:t>станарта</a:t>
            </a:r>
            <a:r>
              <a:rPr lang="ru-RU" dirty="0" smtClean="0"/>
              <a:t> </a:t>
            </a:r>
            <a:r>
              <a:rPr lang="ru-RU" dirty="0" err="1" smtClean="0"/>
              <a:t>802.11ас</a:t>
            </a:r>
            <a:r>
              <a:rPr lang="ru-RU" dirty="0"/>
              <a:t> и </a:t>
            </a:r>
            <a:r>
              <a:rPr lang="ru-RU" dirty="0" err="1" smtClean="0"/>
              <a:t>802.11ах</a:t>
            </a:r>
            <a:r>
              <a:rPr lang="ru-RU" dirty="0" smtClean="0"/>
              <a:t> )</a:t>
            </a:r>
            <a:endParaRPr lang="ru-RU" dirty="0"/>
          </a:p>
        </p:txBody>
      </p:sp>
      <p:pic>
        <p:nvPicPr>
          <p:cNvPr id="165890" name="Picture 2"/>
          <p:cNvPicPr>
            <a:picLocks noChangeAspect="1" noChangeArrowheads="1"/>
          </p:cNvPicPr>
          <p:nvPr/>
        </p:nvPicPr>
        <p:blipFill>
          <a:blip r:embed="rId2" cstate="print"/>
          <a:srcRect/>
          <a:stretch>
            <a:fillRect/>
          </a:stretch>
        </p:blipFill>
        <p:spPr bwMode="auto">
          <a:xfrm>
            <a:off x="489062" y="2955471"/>
            <a:ext cx="7958252" cy="3711976"/>
          </a:xfrm>
          <a:prstGeom prst="rect">
            <a:avLst/>
          </a:prstGeom>
          <a:noFill/>
          <a:ln w="9525">
            <a:noFill/>
            <a:miter lim="800000"/>
            <a:headEnd/>
            <a:tailEnd/>
          </a:ln>
          <a:effectLst/>
        </p:spPr>
      </p:pic>
    </p:spTree>
    <p:extLst>
      <p:ext uri="{BB962C8B-B14F-4D97-AF65-F5344CB8AC3E}">
        <p14:creationId xmlns:p14="http://schemas.microsoft.com/office/powerpoint/2010/main" val="13997599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ru-RU" dirty="0" err="1" smtClean="0"/>
              <a:t>Архите</a:t>
            </a:r>
            <a:r>
              <a:rPr lang="en-US" dirty="0" smtClean="0"/>
              <a:t>k</a:t>
            </a:r>
            <a:r>
              <a:rPr lang="ru-RU" dirty="0" smtClean="0"/>
              <a:t>тура </a:t>
            </a:r>
            <a:r>
              <a:rPr lang="en-US" dirty="0" err="1" smtClean="0"/>
              <a:t>wi-fi</a:t>
            </a:r>
            <a:endParaRPr lang="ru-RU" dirty="0"/>
          </a:p>
        </p:txBody>
      </p:sp>
    </p:spTree>
    <p:extLst>
      <p:ext uri="{BB962C8B-B14F-4D97-AF65-F5344CB8AC3E}">
        <p14:creationId xmlns:p14="http://schemas.microsoft.com/office/powerpoint/2010/main" val="12911287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Service Set </a:t>
            </a:r>
            <a:r>
              <a:rPr lang="ru-RU" dirty="0" smtClean="0"/>
              <a:t> </a:t>
            </a:r>
            <a:r>
              <a:rPr lang="en-US" dirty="0" smtClean="0"/>
              <a:t>Identifier </a:t>
            </a:r>
            <a:r>
              <a:rPr lang="ru-RU" dirty="0" smtClean="0"/>
              <a:t> </a:t>
            </a:r>
            <a:endParaRPr lang="ru-RU" dirty="0"/>
          </a:p>
        </p:txBody>
      </p:sp>
      <p:sp>
        <p:nvSpPr>
          <p:cNvPr id="5" name="Объект 4"/>
          <p:cNvSpPr>
            <a:spLocks noGrp="1"/>
          </p:cNvSpPr>
          <p:nvPr>
            <p:ph idx="1"/>
          </p:nvPr>
        </p:nvSpPr>
        <p:spPr/>
        <p:txBody>
          <a:bodyPr/>
          <a:lstStyle/>
          <a:p>
            <a:r>
              <a:rPr lang="en-US" dirty="0" err="1" smtClean="0"/>
              <a:t>SSID</a:t>
            </a:r>
            <a:r>
              <a:rPr lang="en-US" dirty="0" smtClean="0"/>
              <a:t> – </a:t>
            </a:r>
            <a:r>
              <a:rPr lang="ru-RU" dirty="0" smtClean="0"/>
              <a:t>идентификатор набора услуг</a:t>
            </a:r>
          </a:p>
          <a:p>
            <a:r>
              <a:rPr lang="en-US" dirty="0" err="1" smtClean="0"/>
              <a:t>SSID</a:t>
            </a:r>
            <a:r>
              <a:rPr lang="en-US" dirty="0" smtClean="0"/>
              <a:t> – </a:t>
            </a:r>
            <a:r>
              <a:rPr lang="ru-RU" dirty="0" smtClean="0"/>
              <a:t>имя беспроводной сети, удобное для человека.</a:t>
            </a:r>
          </a:p>
          <a:p>
            <a:r>
              <a:rPr lang="ru-RU" dirty="0" smtClean="0"/>
              <a:t>Имеет длину от 2 до 32 символов</a:t>
            </a:r>
          </a:p>
          <a:p>
            <a:r>
              <a:rPr lang="ru-RU" dirty="0" smtClean="0"/>
              <a:t>Чувствительно к регистру</a:t>
            </a:r>
          </a:p>
          <a:p>
            <a:r>
              <a:rPr lang="ru-RU" dirty="0" smtClean="0"/>
              <a:t>Все устройства в рамках одной беспроводной сети должны иметь одинаковый </a:t>
            </a:r>
            <a:r>
              <a:rPr lang="en-US" dirty="0" err="1" smtClean="0"/>
              <a:t>SSID</a:t>
            </a:r>
            <a:r>
              <a:rPr lang="ru-RU" dirty="0" smtClean="0"/>
              <a:t>.</a:t>
            </a:r>
          </a:p>
          <a:p>
            <a:r>
              <a:rPr lang="en-US" dirty="0" err="1" smtClean="0"/>
              <a:t>SSID</a:t>
            </a:r>
            <a:r>
              <a:rPr lang="en-US" dirty="0" smtClean="0"/>
              <a:t> – </a:t>
            </a:r>
            <a:r>
              <a:rPr lang="ru-RU" dirty="0" smtClean="0"/>
              <a:t>рассылается широковещательно точкой доступа  </a:t>
            </a:r>
            <a:r>
              <a:rPr lang="en-US" dirty="0" smtClean="0"/>
              <a:t>c </a:t>
            </a:r>
            <a:r>
              <a:rPr lang="ru-RU" dirty="0" smtClean="0"/>
              <a:t>помощью кадров управления (</a:t>
            </a:r>
            <a:r>
              <a:rPr lang="ru-RU" dirty="0" err="1" smtClean="0"/>
              <a:t>маячковых</a:t>
            </a:r>
            <a:r>
              <a:rPr lang="ru-RU" dirty="0" smtClean="0"/>
              <a:t> кадров </a:t>
            </a:r>
            <a:r>
              <a:rPr lang="en-US" dirty="0" smtClean="0"/>
              <a:t>“Beacon Frame”</a:t>
            </a:r>
            <a:r>
              <a:rPr lang="ru-RU" dirty="0" smtClean="0"/>
              <a:t>), как только она становится активна. </a:t>
            </a:r>
          </a:p>
          <a:p>
            <a:r>
              <a:rPr lang="ru-RU" dirty="0" smtClean="0"/>
              <a:t>Станция видит список </a:t>
            </a:r>
            <a:r>
              <a:rPr lang="en-US" dirty="0" err="1" smtClean="0"/>
              <a:t>SSID</a:t>
            </a:r>
            <a:r>
              <a:rPr lang="en-US" dirty="0"/>
              <a:t>.</a:t>
            </a:r>
            <a:endParaRPr lang="ru-RU" dirty="0" smtClean="0"/>
          </a:p>
          <a:p>
            <a:pPr marL="0" indent="0">
              <a:buNone/>
            </a:pPr>
            <a:endParaRPr lang="ru-RU" dirty="0" smtClean="0"/>
          </a:p>
          <a:p>
            <a:endParaRPr lang="ru-RU" dirty="0" smtClean="0"/>
          </a:p>
          <a:p>
            <a:pPr lvl="1"/>
            <a:endParaRPr lang="ru-RU" sz="24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5625" y="4572000"/>
            <a:ext cx="29527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58941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5638" y="798513"/>
            <a:ext cx="8145462" cy="446087"/>
          </a:xfrm>
        </p:spPr>
        <p:txBody>
          <a:bodyPr/>
          <a:lstStyle/>
          <a:p>
            <a:r>
              <a:rPr lang="ru-RU" dirty="0" smtClean="0"/>
              <a:t>В</a:t>
            </a:r>
            <a:r>
              <a:rPr lang="en-US" dirty="0" smtClean="0"/>
              <a:t>SS - </a:t>
            </a:r>
            <a:r>
              <a:rPr lang="en-US" sz="2800" b="0" dirty="0" smtClean="0"/>
              <a:t>BASIC SERVICE SET</a:t>
            </a:r>
            <a:endParaRPr lang="ru-RU" sz="2800" b="0" dirty="0"/>
          </a:p>
        </p:txBody>
      </p:sp>
      <p:sp>
        <p:nvSpPr>
          <p:cNvPr id="3" name="Объект 2"/>
          <p:cNvSpPr>
            <a:spLocks noGrp="1"/>
          </p:cNvSpPr>
          <p:nvPr>
            <p:ph idx="1"/>
          </p:nvPr>
        </p:nvSpPr>
        <p:spPr>
          <a:xfrm>
            <a:off x="342900" y="1473200"/>
            <a:ext cx="8636000" cy="5092700"/>
          </a:xfrm>
        </p:spPr>
        <p:txBody>
          <a:bodyPr/>
          <a:lstStyle/>
          <a:p>
            <a:r>
              <a:rPr lang="ru-RU" b="1" dirty="0" smtClean="0"/>
              <a:t>1. </a:t>
            </a:r>
            <a:r>
              <a:rPr lang="en-US" b="1" dirty="0" smtClean="0"/>
              <a:t>BSS</a:t>
            </a:r>
            <a:r>
              <a:rPr lang="en-US" dirty="0" smtClean="0"/>
              <a:t> – </a:t>
            </a:r>
            <a:r>
              <a:rPr lang="ru-RU" dirty="0" smtClean="0"/>
              <a:t>базовый набор одинаковых параметров, которые имеет группа  беспроводных устройств в одной области беспроводной сети.</a:t>
            </a:r>
          </a:p>
          <a:p>
            <a:r>
              <a:rPr lang="ru-RU" dirty="0" smtClean="0"/>
              <a:t>Параметры:</a:t>
            </a:r>
          </a:p>
          <a:p>
            <a:pPr lvl="1">
              <a:spcBef>
                <a:spcPts val="0"/>
              </a:spcBef>
            </a:pPr>
            <a:r>
              <a:rPr lang="ru-RU" dirty="0" smtClean="0"/>
              <a:t>Тип модуляции</a:t>
            </a:r>
          </a:p>
          <a:p>
            <a:pPr lvl="1">
              <a:spcBef>
                <a:spcPts val="0"/>
              </a:spcBef>
            </a:pPr>
            <a:r>
              <a:rPr lang="ru-RU" dirty="0" smtClean="0"/>
              <a:t>Несущая частота</a:t>
            </a:r>
          </a:p>
          <a:p>
            <a:pPr lvl="1">
              <a:spcBef>
                <a:spcPts val="0"/>
              </a:spcBef>
            </a:pPr>
            <a:r>
              <a:rPr lang="ru-RU" dirty="0" smtClean="0"/>
              <a:t>Скорость </a:t>
            </a:r>
            <a:r>
              <a:rPr lang="ru-RU" dirty="0" smtClean="0"/>
              <a:t>передачи</a:t>
            </a:r>
          </a:p>
          <a:p>
            <a:pPr lvl="1">
              <a:spcBef>
                <a:spcPts val="0"/>
              </a:spcBef>
            </a:pPr>
            <a:r>
              <a:rPr lang="ru-RU" dirty="0" smtClean="0"/>
              <a:t>Параметры безопасности</a:t>
            </a:r>
            <a:endParaRPr lang="ru-RU" dirty="0" smtClean="0"/>
          </a:p>
          <a:p>
            <a:r>
              <a:rPr lang="ru-RU" b="1" dirty="0" smtClean="0"/>
              <a:t>2. </a:t>
            </a:r>
            <a:r>
              <a:rPr lang="en-US" b="1" dirty="0" smtClean="0"/>
              <a:t>BSS</a:t>
            </a:r>
            <a:r>
              <a:rPr lang="en-US" dirty="0" smtClean="0"/>
              <a:t> – </a:t>
            </a:r>
            <a:r>
              <a:rPr lang="ru-RU" dirty="0" smtClean="0"/>
              <a:t>группа  станций, имеющих одинаковые параметры беспроводной сети и соединяющихся между собой через  одну и ту же точку доступа (</a:t>
            </a:r>
            <a:r>
              <a:rPr lang="ru-RU" dirty="0" err="1" smtClean="0"/>
              <a:t>ТД</a:t>
            </a:r>
            <a:r>
              <a:rPr lang="ru-RU" dirty="0" smtClean="0"/>
              <a:t>).</a:t>
            </a:r>
            <a:endParaRPr lang="en-US" dirty="0" smtClean="0"/>
          </a:p>
          <a:p>
            <a:pPr lvl="1"/>
            <a:r>
              <a:rPr lang="ru-RU" dirty="0" smtClean="0"/>
              <a:t>Точка доступа предлагает  </a:t>
            </a:r>
            <a:r>
              <a:rPr lang="ru-RU" dirty="0"/>
              <a:t>станциям</a:t>
            </a:r>
            <a:r>
              <a:rPr lang="ru-RU" dirty="0" smtClean="0"/>
              <a:t> </a:t>
            </a:r>
            <a:r>
              <a:rPr lang="en-US" dirty="0" smtClean="0"/>
              <a:t>BSS</a:t>
            </a:r>
            <a:r>
              <a:rPr lang="ru-RU" dirty="0" smtClean="0"/>
              <a:t> для подключения</a:t>
            </a:r>
          </a:p>
          <a:p>
            <a:pPr lvl="1"/>
            <a:r>
              <a:rPr lang="en-US" b="1" dirty="0" err="1" smtClean="0"/>
              <a:t>BSA</a:t>
            </a:r>
            <a:r>
              <a:rPr lang="ru-RU" b="1" dirty="0" smtClean="0"/>
              <a:t> (</a:t>
            </a:r>
            <a:r>
              <a:rPr lang="en-US" b="1" dirty="0" smtClean="0"/>
              <a:t>Basic Service Set</a:t>
            </a:r>
            <a:r>
              <a:rPr lang="ru-RU" b="1" dirty="0" smtClean="0"/>
              <a:t>)</a:t>
            </a:r>
            <a:r>
              <a:rPr lang="en-US" dirty="0" smtClean="0"/>
              <a:t> – </a:t>
            </a:r>
            <a:r>
              <a:rPr lang="ru-RU" dirty="0" smtClean="0">
                <a:solidFill>
                  <a:srgbClr val="FF0000"/>
                </a:solidFill>
              </a:rPr>
              <a:t>зона покрытия </a:t>
            </a:r>
            <a:r>
              <a:rPr lang="ru-RU" dirty="0" smtClean="0"/>
              <a:t>одной </a:t>
            </a:r>
            <a:r>
              <a:rPr lang="en-US" dirty="0" smtClean="0"/>
              <a:t>BSS</a:t>
            </a:r>
            <a:r>
              <a:rPr lang="ru-RU" dirty="0" smtClean="0"/>
              <a:t> в которой устройства остаются на связи </a:t>
            </a:r>
          </a:p>
          <a:p>
            <a:endParaRPr lang="ru-RU"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5099" y="2347575"/>
            <a:ext cx="3355975" cy="2097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08753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BSS</a:t>
            </a:r>
            <a:r>
              <a:rPr lang="ru-RU" dirty="0" smtClean="0"/>
              <a:t> </a:t>
            </a:r>
            <a:r>
              <a:rPr lang="en-US" dirty="0" smtClean="0"/>
              <a:t>ID</a:t>
            </a:r>
            <a:r>
              <a:rPr lang="ru-RU" dirty="0" smtClean="0"/>
              <a:t> – </a:t>
            </a:r>
            <a:r>
              <a:rPr lang="en-US" dirty="0" smtClean="0"/>
              <a:t>Basic Service Set Identifier </a:t>
            </a:r>
            <a:endParaRPr lang="ru-RU" dirty="0"/>
          </a:p>
        </p:txBody>
      </p:sp>
      <p:sp>
        <p:nvSpPr>
          <p:cNvPr id="3" name="Объект 2"/>
          <p:cNvSpPr>
            <a:spLocks noGrp="1"/>
          </p:cNvSpPr>
          <p:nvPr>
            <p:ph idx="1"/>
          </p:nvPr>
        </p:nvSpPr>
        <p:spPr>
          <a:xfrm>
            <a:off x="304800" y="2014538"/>
            <a:ext cx="8661400" cy="3571875"/>
          </a:xfrm>
        </p:spPr>
        <p:txBody>
          <a:bodyPr/>
          <a:lstStyle/>
          <a:p>
            <a:r>
              <a:rPr lang="ru-RU" dirty="0" smtClean="0">
                <a:latin typeface="Calibri" panose="020F0502020204030204" pitchFamily="34" charset="0"/>
                <a:cs typeface="Calibri" panose="020F0502020204030204" pitchFamily="34" charset="0"/>
              </a:rPr>
              <a:t>В</a:t>
            </a:r>
            <a:r>
              <a:rPr lang="en-US" dirty="0" smtClean="0">
                <a:latin typeface="Calibri" panose="020F0502020204030204" pitchFamily="34" charset="0"/>
                <a:cs typeface="Calibri" panose="020F0502020204030204" pitchFamily="34" charset="0"/>
              </a:rPr>
              <a:t>BS ID – </a:t>
            </a:r>
            <a:r>
              <a:rPr lang="ru-RU" dirty="0" smtClean="0">
                <a:latin typeface="Calibri" panose="020F0502020204030204" pitchFamily="34" charset="0"/>
                <a:cs typeface="Calibri" panose="020F0502020204030204" pitchFamily="34" charset="0"/>
              </a:rPr>
              <a:t>идентификатор одного </a:t>
            </a:r>
            <a:r>
              <a:rPr lang="en-US" dirty="0" smtClean="0">
                <a:latin typeface="Calibri" panose="020F0502020204030204" pitchFamily="34" charset="0"/>
                <a:cs typeface="Calibri" panose="020F0502020204030204" pitchFamily="34" charset="0"/>
              </a:rPr>
              <a:t>BSS </a:t>
            </a:r>
            <a:r>
              <a:rPr lang="ru-RU" dirty="0" smtClean="0">
                <a:latin typeface="Calibri" panose="020F0502020204030204" pitchFamily="34" charset="0"/>
                <a:cs typeface="Calibri" panose="020F0502020204030204" pitchFamily="34" charset="0"/>
              </a:rPr>
              <a:t> </a:t>
            </a:r>
            <a:endParaRPr lang="en-US" dirty="0" smtClean="0">
              <a:latin typeface="Calibri" panose="020F0502020204030204" pitchFamily="34" charset="0"/>
              <a:cs typeface="Calibri" panose="020F0502020204030204" pitchFamily="34" charset="0"/>
            </a:endParaRPr>
          </a:p>
          <a:p>
            <a:r>
              <a:rPr lang="ru-RU" dirty="0" smtClean="0">
                <a:latin typeface="Calibri" panose="020F0502020204030204" pitchFamily="34" charset="0"/>
                <a:cs typeface="Calibri" panose="020F0502020204030204" pitchFamily="34" charset="0"/>
              </a:rPr>
              <a:t>В качестве </a:t>
            </a:r>
            <a:r>
              <a:rPr lang="en-US" dirty="0" smtClean="0">
                <a:latin typeface="Calibri" panose="020F0502020204030204" pitchFamily="34" charset="0"/>
                <a:cs typeface="Calibri" panose="020F0502020204030204" pitchFamily="34" charset="0"/>
              </a:rPr>
              <a:t>BSS ID – </a:t>
            </a:r>
            <a:r>
              <a:rPr lang="ru-RU" dirty="0" smtClean="0">
                <a:latin typeface="Calibri" panose="020F0502020204030204" pitchFamily="34" charset="0"/>
                <a:cs typeface="Calibri" panose="020F0502020204030204" pitchFamily="34" charset="0"/>
              </a:rPr>
              <a:t>выступает </a:t>
            </a:r>
            <a:r>
              <a:rPr lang="ru-RU" dirty="0" err="1" smtClean="0">
                <a:latin typeface="Calibri" panose="020F0502020204030204" pitchFamily="34" charset="0"/>
                <a:cs typeface="Calibri" panose="020F0502020204030204" pitchFamily="34" charset="0"/>
              </a:rPr>
              <a:t>МАС</a:t>
            </a:r>
            <a:r>
              <a:rPr lang="ru-RU" dirty="0" smtClean="0">
                <a:latin typeface="Calibri" panose="020F0502020204030204" pitchFamily="34" charset="0"/>
                <a:cs typeface="Calibri" panose="020F0502020204030204" pitchFamily="34" charset="0"/>
              </a:rPr>
              <a:t>-адрес точки доступа</a:t>
            </a:r>
          </a:p>
          <a:p>
            <a:r>
              <a:rPr lang="en-US" dirty="0" smtClean="0">
                <a:latin typeface="Calibri" panose="020F0502020204030204" pitchFamily="34" charset="0"/>
                <a:cs typeface="Calibri" panose="020F0502020204030204" pitchFamily="34" charset="0"/>
              </a:rPr>
              <a:t>BSS ID </a:t>
            </a:r>
            <a:r>
              <a:rPr lang="ru-RU" dirty="0" smtClean="0">
                <a:latin typeface="Calibri" panose="020F0502020204030204" pitchFamily="34" charset="0"/>
                <a:cs typeface="Calibri" panose="020F0502020204030204" pitchFamily="34" charset="0"/>
              </a:rPr>
              <a:t>служит для отличия сигналов от различных Т Д .</a:t>
            </a:r>
            <a:endParaRPr lang="ru-RU" dirty="0">
              <a:latin typeface="Calibri" panose="020F0502020204030204" pitchFamily="34" charset="0"/>
              <a:cs typeface="Calibri" panose="020F0502020204030204"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7713" y="3795712"/>
            <a:ext cx="254317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613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5638" y="798513"/>
            <a:ext cx="8145462" cy="573087"/>
          </a:xfrm>
        </p:spPr>
        <p:txBody>
          <a:bodyPr/>
          <a:lstStyle/>
          <a:p>
            <a:r>
              <a:rPr lang="en-US" dirty="0" err="1" smtClean="0"/>
              <a:t>ESS</a:t>
            </a:r>
            <a:r>
              <a:rPr lang="en-US" dirty="0" smtClean="0"/>
              <a:t>- Extended Service Set </a:t>
            </a:r>
            <a:endParaRPr lang="ru-RU" dirty="0"/>
          </a:p>
        </p:txBody>
      </p:sp>
      <p:sp>
        <p:nvSpPr>
          <p:cNvPr id="3" name="Объект 2"/>
          <p:cNvSpPr>
            <a:spLocks noGrp="1"/>
          </p:cNvSpPr>
          <p:nvPr>
            <p:ph idx="1"/>
          </p:nvPr>
        </p:nvSpPr>
        <p:spPr>
          <a:xfrm>
            <a:off x="601662" y="1608138"/>
            <a:ext cx="7940675" cy="3571875"/>
          </a:xfrm>
        </p:spPr>
        <p:txBody>
          <a:bodyPr/>
          <a:lstStyle/>
          <a:p>
            <a:r>
              <a:rPr lang="ru-RU" dirty="0" smtClean="0">
                <a:latin typeface="Calibri" panose="020F0502020204030204" pitchFamily="34" charset="0"/>
                <a:cs typeface="Calibri" panose="020F0502020204030204" pitchFamily="34" charset="0"/>
              </a:rPr>
              <a:t>Расширенный набор услуг</a:t>
            </a:r>
          </a:p>
          <a:p>
            <a:r>
              <a:rPr lang="ru-RU" dirty="0" smtClean="0">
                <a:latin typeface="Calibri" panose="020F0502020204030204" pitchFamily="34" charset="0"/>
                <a:cs typeface="Calibri" panose="020F0502020204030204" pitchFamily="34" charset="0"/>
              </a:rPr>
              <a:t>Несколько </a:t>
            </a:r>
            <a:r>
              <a:rPr lang="en-US" dirty="0" smtClean="0">
                <a:latin typeface="Calibri" panose="020F0502020204030204" pitchFamily="34" charset="0"/>
                <a:cs typeface="Calibri" panose="020F0502020204030204" pitchFamily="34" charset="0"/>
              </a:rPr>
              <a:t>BSS </a:t>
            </a:r>
            <a:r>
              <a:rPr lang="ru-RU" dirty="0" smtClean="0">
                <a:latin typeface="Calibri" panose="020F0502020204030204" pitchFamily="34" charset="0"/>
                <a:cs typeface="Calibri" panose="020F0502020204030204" pitchFamily="34" charset="0"/>
              </a:rPr>
              <a:t>соединенных распределительной системой</a:t>
            </a:r>
            <a:r>
              <a:rPr lang="en-US" dirty="0">
                <a:latin typeface="Calibri" panose="020F0502020204030204" pitchFamily="34" charset="0"/>
                <a:cs typeface="Calibri" panose="020F0502020204030204" pitchFamily="34" charset="0"/>
              </a:rPr>
              <a:t> (DS)</a:t>
            </a:r>
            <a:r>
              <a:rPr lang="ru-RU" dirty="0" smtClean="0">
                <a:latin typeface="Calibri" panose="020F0502020204030204" pitchFamily="34" charset="0"/>
                <a:cs typeface="Calibri" panose="020F0502020204030204" pitchFamily="34" charset="0"/>
              </a:rPr>
              <a:t> и имеющих общий </a:t>
            </a:r>
            <a:r>
              <a:rPr lang="en-US" dirty="0" err="1" smtClean="0">
                <a:latin typeface="Calibri" panose="020F0502020204030204" pitchFamily="34" charset="0"/>
                <a:cs typeface="Calibri" panose="020F0502020204030204" pitchFamily="34" charset="0"/>
              </a:rPr>
              <a:t>SSID</a:t>
            </a:r>
            <a:r>
              <a:rPr lang="ru-RU" dirty="0" smtClean="0">
                <a:latin typeface="Calibri" panose="020F0502020204030204" pitchFamily="34" charset="0"/>
                <a:cs typeface="Calibri" panose="020F0502020204030204" pitchFamily="34" charset="0"/>
              </a:rPr>
              <a:t>.</a:t>
            </a:r>
            <a:endParaRPr lang="en-US" dirty="0" smtClean="0">
              <a:latin typeface="Calibri" panose="020F0502020204030204" pitchFamily="34" charset="0"/>
              <a:cs typeface="Calibri" panose="020F0502020204030204" pitchFamily="34" charset="0"/>
            </a:endParaRPr>
          </a:p>
          <a:p>
            <a:r>
              <a:rPr lang="ru-RU" dirty="0" smtClean="0">
                <a:latin typeface="Calibri" panose="020F0502020204030204" pitchFamily="34" charset="0"/>
                <a:cs typeface="Calibri" panose="020F0502020204030204" pitchFamily="34" charset="0"/>
              </a:rPr>
              <a:t>Роуминг – переход от одной точки доступа к другой</a:t>
            </a:r>
          </a:p>
          <a:p>
            <a:r>
              <a:rPr lang="en-US" dirty="0" err="1" smtClean="0">
                <a:latin typeface="Calibri" panose="020F0502020204030204" pitchFamily="34" charset="0"/>
                <a:cs typeface="Calibri" panose="020F0502020204030204" pitchFamily="34" charset="0"/>
              </a:rPr>
              <a:t>ESS</a:t>
            </a:r>
            <a:r>
              <a:rPr lang="en-US" dirty="0" smtClean="0">
                <a:latin typeface="Calibri" panose="020F0502020204030204" pitchFamily="34" charset="0"/>
                <a:cs typeface="Calibri" panose="020F0502020204030204" pitchFamily="34" charset="0"/>
              </a:rPr>
              <a:t> ID == </a:t>
            </a:r>
            <a:r>
              <a:rPr lang="en-US" dirty="0" err="1" smtClean="0">
                <a:latin typeface="Calibri" panose="020F0502020204030204" pitchFamily="34" charset="0"/>
                <a:cs typeface="Calibri" panose="020F0502020204030204" pitchFamily="34" charset="0"/>
              </a:rPr>
              <a:t>SSID</a:t>
            </a:r>
            <a:endParaRPr lang="ru-RU" dirty="0" smtClean="0">
              <a:latin typeface="Calibri" panose="020F0502020204030204" pitchFamily="34" charset="0"/>
              <a:cs typeface="Calibri" panose="020F0502020204030204" pitchFamily="34" charset="0"/>
            </a:endParaRPr>
          </a:p>
          <a:p>
            <a:endParaRPr lang="ru-RU"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96" y="3644899"/>
            <a:ext cx="4133829" cy="2997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72327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5638" y="798513"/>
            <a:ext cx="8145462" cy="446087"/>
          </a:xfrm>
        </p:spPr>
        <p:txBody>
          <a:bodyPr/>
          <a:lstStyle/>
          <a:p>
            <a:r>
              <a:rPr lang="en-US" dirty="0" err="1"/>
              <a:t>IBSS</a:t>
            </a:r>
            <a:r>
              <a:rPr lang="en-US" dirty="0"/>
              <a:t> – </a:t>
            </a:r>
            <a:r>
              <a:rPr lang="en-US" dirty="0" err="1"/>
              <a:t>Independet</a:t>
            </a:r>
            <a:r>
              <a:rPr lang="en-US" dirty="0"/>
              <a:t> Service Set</a:t>
            </a:r>
            <a:endParaRPr lang="ru-RU" sz="2800" b="0" dirty="0"/>
          </a:p>
        </p:txBody>
      </p:sp>
      <p:sp>
        <p:nvSpPr>
          <p:cNvPr id="3" name="Объект 2"/>
          <p:cNvSpPr>
            <a:spLocks noGrp="1"/>
          </p:cNvSpPr>
          <p:nvPr>
            <p:ph idx="1"/>
          </p:nvPr>
        </p:nvSpPr>
        <p:spPr>
          <a:xfrm>
            <a:off x="342900" y="1473200"/>
            <a:ext cx="8636000" cy="5092700"/>
          </a:xfrm>
        </p:spPr>
        <p:txBody>
          <a:bodyPr/>
          <a:lstStyle/>
          <a:p>
            <a:r>
              <a:rPr lang="ru-RU" dirty="0" smtClean="0">
                <a:latin typeface="Calibri" panose="020F0502020204030204" pitchFamily="34" charset="0"/>
                <a:cs typeface="Calibri" panose="020F0502020204030204" pitchFamily="34" charset="0"/>
              </a:rPr>
              <a:t>Независимый набор базовых услуг – группа беспроводных станций, имеющая общие параметры и соединяющихся между собой без точки доступа</a:t>
            </a:r>
            <a:endParaRPr lang="ru-RU"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1288" y="3287713"/>
            <a:ext cx="40862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36095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be-BY" sz="2000" i="1" u="sng" dirty="0" smtClean="0"/>
              <a:t>Общие настраиваемые параметры беспроводной сети:</a:t>
            </a:r>
            <a:r>
              <a:rPr lang="ru-RU" sz="2000" dirty="0" smtClean="0"/>
              <a:t/>
            </a:r>
            <a:br>
              <a:rPr lang="ru-RU" sz="2000" dirty="0" smtClean="0"/>
            </a:br>
            <a:endParaRPr lang="ru-RU" sz="2000" dirty="0"/>
          </a:p>
        </p:txBody>
      </p:sp>
      <p:sp>
        <p:nvSpPr>
          <p:cNvPr id="3" name="Содержимое 2"/>
          <p:cNvSpPr>
            <a:spLocks noGrp="1"/>
          </p:cNvSpPr>
          <p:nvPr>
            <p:ph idx="1"/>
          </p:nvPr>
        </p:nvSpPr>
        <p:spPr/>
        <p:txBody>
          <a:bodyPr/>
          <a:lstStyle/>
          <a:p>
            <a:pPr lvl="0"/>
            <a:r>
              <a:rPr lang="be-BY" b="1" dirty="0" smtClean="0"/>
              <a:t>Идентификатор SSID </a:t>
            </a:r>
            <a:endParaRPr lang="be-BY" b="1" dirty="0" smtClean="0"/>
          </a:p>
          <a:p>
            <a:pPr lvl="0"/>
            <a:r>
              <a:rPr lang="be-BY" b="1" dirty="0" smtClean="0"/>
              <a:t>Пароль </a:t>
            </a:r>
            <a:r>
              <a:rPr lang="be-BY" b="1" dirty="0" smtClean="0"/>
              <a:t>(ключ) </a:t>
            </a:r>
          </a:p>
          <a:p>
            <a:pPr lvl="0"/>
            <a:r>
              <a:rPr lang="be-BY" b="1" dirty="0" smtClean="0"/>
              <a:t>Сетевой режим (Network mode) </a:t>
            </a:r>
          </a:p>
          <a:p>
            <a:pPr lvl="1"/>
            <a:r>
              <a:rPr lang="be-BY" dirty="0" smtClean="0"/>
              <a:t>задает стандарт сети WLAN 802.11a/b/g/n/ac/ad. </a:t>
            </a:r>
          </a:p>
          <a:p>
            <a:pPr lvl="0"/>
            <a:r>
              <a:rPr lang="be-BY" b="1" dirty="0" smtClean="0"/>
              <a:t>Режим безопасности (Security mode)</a:t>
            </a:r>
          </a:p>
          <a:p>
            <a:pPr lvl="1"/>
            <a:r>
              <a:rPr lang="be-BY" dirty="0"/>
              <a:t>з</a:t>
            </a:r>
            <a:r>
              <a:rPr lang="be-BY" dirty="0" smtClean="0"/>
              <a:t>адает параметры безопасности (WEP, WPA </a:t>
            </a:r>
            <a:r>
              <a:rPr lang="be-BY" dirty="0"/>
              <a:t>,</a:t>
            </a:r>
            <a:r>
              <a:rPr lang="be-BY" dirty="0" smtClean="0"/>
              <a:t> WPA2, </a:t>
            </a:r>
            <a:r>
              <a:rPr lang="en-US" dirty="0" err="1" smtClean="0"/>
              <a:t>WPA</a:t>
            </a:r>
            <a:r>
              <a:rPr lang="en-US" dirty="0" smtClean="0"/>
              <a:t> 3</a:t>
            </a:r>
            <a:endParaRPr lang="be-BY" dirty="0" smtClean="0"/>
          </a:p>
          <a:p>
            <a:pPr lvl="0"/>
            <a:r>
              <a:rPr lang="be-BY" b="1" dirty="0" smtClean="0"/>
              <a:t>Настройки канала (Channel settings) </a:t>
            </a:r>
          </a:p>
          <a:p>
            <a:pPr lvl="1"/>
            <a:r>
              <a:rPr lang="be-BY" dirty="0" smtClean="0"/>
              <a:t> относится к частотным полосам, которые используются для передачи беспроводных данных. </a:t>
            </a:r>
            <a:endParaRPr lang="ru-RU" dirty="0"/>
          </a:p>
        </p:txBody>
      </p:sp>
    </p:spTree>
    <p:extLst>
      <p:ext uri="{BB962C8B-B14F-4D97-AF65-F5344CB8AC3E}">
        <p14:creationId xmlns:p14="http://schemas.microsoft.com/office/powerpoint/2010/main" val="15634077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393700" y="651556"/>
            <a:ext cx="8559800" cy="509587"/>
          </a:xfrm>
        </p:spPr>
        <p:txBody>
          <a:bodyPr/>
          <a:lstStyle/>
          <a:p>
            <a:r>
              <a:rPr lang="be-BY" sz="2400" dirty="0" smtClean="0"/>
              <a:t>Функционирование беспроводной связи</a:t>
            </a:r>
            <a:r>
              <a:rPr lang="ru-RU" sz="2400" dirty="0" smtClean="0"/>
              <a:t/>
            </a:r>
            <a:br>
              <a:rPr lang="ru-RU" sz="2400" dirty="0" smtClean="0"/>
            </a:br>
            <a:endParaRPr lang="ru-RU" sz="2400" dirty="0"/>
          </a:p>
        </p:txBody>
      </p:sp>
      <p:sp>
        <p:nvSpPr>
          <p:cNvPr id="3" name="Содержимое 2"/>
          <p:cNvSpPr>
            <a:spLocks noGrp="1"/>
          </p:cNvSpPr>
          <p:nvPr>
            <p:ph idx="1"/>
          </p:nvPr>
        </p:nvSpPr>
        <p:spPr/>
        <p:txBody>
          <a:bodyPr/>
          <a:lstStyle/>
          <a:p>
            <a:endParaRPr lang="be-BY" sz="2000" dirty="0" smtClean="0"/>
          </a:p>
          <a:p>
            <a:pPr marL="0" indent="0">
              <a:buNone/>
            </a:pPr>
            <a:r>
              <a:rPr lang="ru-RU" sz="2000" dirty="0" smtClean="0"/>
              <a:t> </a:t>
            </a:r>
            <a:r>
              <a:rPr lang="ru-RU" dirty="0" smtClean="0"/>
              <a:t>П</a:t>
            </a:r>
            <a:r>
              <a:rPr lang="be-BY" dirty="0" smtClean="0"/>
              <a:t>роцесс  установления связи</a:t>
            </a:r>
            <a:r>
              <a:rPr lang="be-BY" dirty="0"/>
              <a:t>:</a:t>
            </a:r>
            <a:endParaRPr lang="ru-RU" dirty="0" smtClean="0"/>
          </a:p>
          <a:p>
            <a:pPr lvl="0"/>
            <a:r>
              <a:rPr lang="be-BY" sz="2300" b="1" dirty="0" smtClean="0"/>
              <a:t>Обнаружение </a:t>
            </a:r>
            <a:endParaRPr lang="be-BY" sz="2300" b="1" dirty="0" smtClean="0"/>
          </a:p>
          <a:p>
            <a:pPr lvl="0"/>
            <a:r>
              <a:rPr lang="be-BY" sz="2300" b="1" dirty="0" smtClean="0"/>
              <a:t>Аутентификация </a:t>
            </a:r>
            <a:r>
              <a:rPr lang="be-BY" sz="2300" b="1" dirty="0" smtClean="0"/>
              <a:t>на точке доступа.</a:t>
            </a:r>
            <a:endParaRPr lang="ru-RU" sz="2300" b="1" dirty="0" smtClean="0"/>
          </a:p>
          <a:p>
            <a:pPr lvl="0"/>
            <a:r>
              <a:rPr lang="be-BY" sz="2300" b="1" dirty="0" smtClean="0"/>
              <a:t>Ассоциация с точкой доступа.</a:t>
            </a:r>
            <a:endParaRPr lang="ru-RU" sz="2300" b="1" dirty="0" smtClean="0"/>
          </a:p>
          <a:p>
            <a:endParaRPr lang="ru-RU" sz="2000" dirty="0"/>
          </a:p>
        </p:txBody>
      </p:sp>
      <p:pic>
        <p:nvPicPr>
          <p:cNvPr id="4" name="Picture 2"/>
          <p:cNvPicPr>
            <a:picLocks noChangeAspect="1" noChangeArrowheads="1"/>
          </p:cNvPicPr>
          <p:nvPr/>
        </p:nvPicPr>
        <p:blipFill>
          <a:blip r:embed="rId2" cstate="print"/>
          <a:srcRect/>
          <a:stretch>
            <a:fillRect/>
          </a:stretch>
        </p:blipFill>
        <p:spPr bwMode="auto">
          <a:xfrm>
            <a:off x="4266430" y="3309257"/>
            <a:ext cx="4877570" cy="3299507"/>
          </a:xfrm>
          <a:prstGeom prst="rect">
            <a:avLst/>
          </a:prstGeom>
          <a:noFill/>
          <a:ln w="9525">
            <a:noFill/>
            <a:miter lim="800000"/>
            <a:headEnd/>
            <a:tailEnd/>
          </a:ln>
          <a:effectLst/>
        </p:spPr>
      </p:pic>
    </p:spTree>
    <p:extLst>
      <p:ext uri="{BB962C8B-B14F-4D97-AF65-F5344CB8AC3E}">
        <p14:creationId xmlns:p14="http://schemas.microsoft.com/office/powerpoint/2010/main" val="1749172806"/>
      </p:ext>
    </p:extLst>
  </p:cSld>
  <p:clrMapOvr>
    <a:masterClrMapping/>
  </p:clrMapOvr>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arial 25-23">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37018</TotalTime>
  <Pages>28</Pages>
  <Words>4688</Words>
  <Application>Microsoft Office PowerPoint</Application>
  <PresentationFormat>Экран (4:3)</PresentationFormat>
  <Paragraphs>894</Paragraphs>
  <Slides>118</Slides>
  <Notes>36</Notes>
  <HiddenSlides>0</HiddenSlides>
  <MMClips>2</MMClips>
  <ScaleCrop>false</ScaleCrop>
  <HeadingPairs>
    <vt:vector size="4" baseType="variant">
      <vt:variant>
        <vt:lpstr>Тема</vt:lpstr>
      </vt:variant>
      <vt:variant>
        <vt:i4>4</vt:i4>
      </vt:variant>
      <vt:variant>
        <vt:lpstr>Заголовки слайдов</vt:lpstr>
      </vt:variant>
      <vt:variant>
        <vt:i4>118</vt:i4>
      </vt:variant>
    </vt:vector>
  </HeadingPairs>
  <TitlesOfParts>
    <vt:vector size="122" baseType="lpstr">
      <vt:lpstr>PPT-TMPLT-WHT_C</vt:lpstr>
      <vt:lpstr>NetAcad-4F_PPT-WHT_060408</vt:lpstr>
      <vt:lpstr>Carial 25-23</vt:lpstr>
      <vt:lpstr>Специальное оформление</vt:lpstr>
      <vt:lpstr>Chapter 4:  Wireless LANs</vt:lpstr>
      <vt:lpstr>Беспроводные устройства</vt:lpstr>
      <vt:lpstr>WLAN Components Benefits of Wireless</vt:lpstr>
      <vt:lpstr>Типы беспроводных сетей</vt:lpstr>
      <vt:lpstr>Технологии беспроводных сетей</vt:lpstr>
      <vt:lpstr>WIMAX в Беларуси</vt:lpstr>
      <vt:lpstr>Карта базовых WIMAX-станций в МИНСКЕ</vt:lpstr>
      <vt:lpstr>2017 год</vt:lpstr>
      <vt:lpstr>Диапазон частот 300Мгц – 3Ггц</vt:lpstr>
      <vt:lpstr>Диапазон частот 3Ггц – 30Ггц</vt:lpstr>
      <vt:lpstr>Диапазон частот 3Ггц – 300Ггц</vt:lpstr>
      <vt:lpstr>Частотные диапазоны</vt:lpstr>
      <vt:lpstr>Технология WI-FI</vt:lpstr>
      <vt:lpstr>Управление WI-FI</vt:lpstr>
      <vt:lpstr>Развитие стандарта 802.11</vt:lpstr>
      <vt:lpstr>WLAN Components 802.11 Standards</vt:lpstr>
      <vt:lpstr>Беспроводные устройства</vt:lpstr>
      <vt:lpstr>Автономная точка доступа</vt:lpstr>
      <vt:lpstr>Точки доступа управляемые контроллером</vt:lpstr>
      <vt:lpstr>Точки доступа с облачным управлением</vt:lpstr>
      <vt:lpstr> Беспроводной домашний роутер</vt:lpstr>
      <vt:lpstr>Беспроводной ьщсе</vt:lpstr>
      <vt:lpstr>Беспроводной мост</vt:lpstr>
      <vt:lpstr>Топологии беспроводных сетей 802.11</vt:lpstr>
      <vt:lpstr>Топологии беспроводных сетей 802.11</vt:lpstr>
      <vt:lpstr>Топологии беспроводных сетей 802.11</vt:lpstr>
      <vt:lpstr>Топологии беспроводных сетей 802.11</vt:lpstr>
      <vt:lpstr>Презентация PowerPoint</vt:lpstr>
      <vt:lpstr>Модель OSI для беспроводных сетей </vt:lpstr>
      <vt:lpstr>Подуровень модуляции</vt:lpstr>
      <vt:lpstr>Каким  сигналом передавать?</vt:lpstr>
      <vt:lpstr>Аналоговая модуляция Представление цифровых данных в виде аналоговых сигналов </vt:lpstr>
      <vt:lpstr>Модуляция</vt:lpstr>
      <vt:lpstr>Виды модуляции</vt:lpstr>
      <vt:lpstr>BPSK</vt:lpstr>
      <vt:lpstr>QPSK – квадратурная фазовая модуляция</vt:lpstr>
      <vt:lpstr>QPSK - модуляция</vt:lpstr>
      <vt:lpstr>Структурная схема  QPSK - модулятора</vt:lpstr>
      <vt:lpstr>QAM – квадратурная  амплитудная модуляция</vt:lpstr>
      <vt:lpstr>QAM 16</vt:lpstr>
      <vt:lpstr>Подуровень управления каналом</vt:lpstr>
      <vt:lpstr>Разделение и уплотнение</vt:lpstr>
      <vt:lpstr>    OFDM( Orthogonal Frequency Division Multiplexing  OFDM) –мультиплексирование (уплотнение) с ортогональным частотным разделением  </vt:lpstr>
      <vt:lpstr>OFDM</vt:lpstr>
      <vt:lpstr>Пример OFDM</vt:lpstr>
      <vt:lpstr>Пример OFDM</vt:lpstr>
      <vt:lpstr>Пример OFDM</vt:lpstr>
      <vt:lpstr>Пример OFDM</vt:lpstr>
      <vt:lpstr>Функциональная схема OFDM - модулятора</vt:lpstr>
      <vt:lpstr>Преобразование OFDM в цифровой форме</vt:lpstr>
      <vt:lpstr>OFDM-демодулятор</vt:lpstr>
      <vt:lpstr>Подуровень МАС</vt:lpstr>
      <vt:lpstr>Обнаружение коллизий</vt:lpstr>
      <vt:lpstr>Управление доступом CSMA/CА</vt:lpstr>
      <vt:lpstr>Метод MACA (Multiple Access with Collision Avoidance )</vt:lpstr>
      <vt:lpstr> Метод MACA (Multiple Access with Collision Avoidance</vt:lpstr>
      <vt:lpstr>Работа метода МАСА</vt:lpstr>
      <vt:lpstr>Подуровень МАС – режимы доступа</vt:lpstr>
      <vt:lpstr>Режим DCF</vt:lpstr>
      <vt:lpstr>PCF – централизованный режим доступа</vt:lpstr>
      <vt:lpstr>Формат кадра беспроводной сети</vt:lpstr>
      <vt:lpstr>Структура кадра беспроводной сети</vt:lpstr>
      <vt:lpstr>Кадр 802.11</vt:lpstr>
      <vt:lpstr>Передача в сеть</vt:lpstr>
      <vt:lpstr>Прием из сети</vt:lpstr>
      <vt:lpstr>Одноранговая беспроводная сеть</vt:lpstr>
      <vt:lpstr>Беспроводной мост</vt:lpstr>
      <vt:lpstr>Поле тип кадра</vt:lpstr>
      <vt:lpstr>Типы кадров</vt:lpstr>
      <vt:lpstr>Подтипы кадров  управления</vt:lpstr>
      <vt:lpstr>Пример кадров управления</vt:lpstr>
      <vt:lpstr>Подтипы контрольных кадров</vt:lpstr>
      <vt:lpstr>Поле направления передачи</vt:lpstr>
      <vt:lpstr>Фрагментация кадра</vt:lpstr>
      <vt:lpstr>Пример фрагментации</vt:lpstr>
      <vt:lpstr>Повторный кадр</vt:lpstr>
      <vt:lpstr>Режим энергосбережения</vt:lpstr>
      <vt:lpstr>Управление питанием</vt:lpstr>
      <vt:lpstr>Канал беспроводной сети</vt:lpstr>
      <vt:lpstr>Диапазон частот</vt:lpstr>
      <vt:lpstr>Каналы для несущей частоты 2,4Ггц</vt:lpstr>
      <vt:lpstr>Несущие частоты каналов  2.4Ггц</vt:lpstr>
      <vt:lpstr>Несущие частоты каналов 5Ггц</vt:lpstr>
      <vt:lpstr>Не пересекающиеся каналы 802.11b</vt:lpstr>
      <vt:lpstr>Не пересекающиеся каналы 802.11 g/n</vt:lpstr>
      <vt:lpstr>Выбор каналов 2.4 Ггц</vt:lpstr>
      <vt:lpstr>Суммирование смежных каналов 2.4 Ггц</vt:lpstr>
      <vt:lpstr>Технология МIMO</vt:lpstr>
      <vt:lpstr>MIMO (Multiple-Input Multiple-Output –  многоканальный     вход/выход) и пространственные потоки</vt:lpstr>
      <vt:lpstr>Однопользовательский режим </vt:lpstr>
      <vt:lpstr>Многопользовательский режим MIMO</vt:lpstr>
      <vt:lpstr>Архитеkтура wi-fi</vt:lpstr>
      <vt:lpstr>Service Set  Identifier  </vt:lpstr>
      <vt:lpstr>ВSS - BASIC SERVICE SET</vt:lpstr>
      <vt:lpstr>BSS ID – Basic Service Set Identifier </vt:lpstr>
      <vt:lpstr>ESS- Extended Service Set </vt:lpstr>
      <vt:lpstr>IBSS – Independet Service Set</vt:lpstr>
      <vt:lpstr>Общие настраиваемые параметры беспроводной сети: </vt:lpstr>
      <vt:lpstr>Функционирование беспроводной связи </vt:lpstr>
      <vt:lpstr>Подключение клиентов к точке доступа (обнаружение)</vt:lpstr>
      <vt:lpstr> Пассивный режим</vt:lpstr>
      <vt:lpstr>Пассивный режим - сигнальный кадр (Beacon Frame)</vt:lpstr>
      <vt:lpstr>Активный режим</vt:lpstr>
      <vt:lpstr>Активный режим – кадры пробного запроса /ответа</vt:lpstr>
      <vt:lpstr>Аутентификация</vt:lpstr>
      <vt:lpstr>Ассоциация</vt:lpstr>
      <vt:lpstr>Презентация PowerPoint</vt:lpstr>
      <vt:lpstr>Ассоциация</vt:lpstr>
      <vt:lpstr>Безопасность</vt:lpstr>
      <vt:lpstr>Презентация PowerPoint</vt:lpstr>
      <vt:lpstr>Иерархия ключей</vt:lpstr>
      <vt:lpstr>Четырехэтапное рукопожатие</vt:lpstr>
      <vt:lpstr>Планирование беспроводной сети</vt:lpstr>
      <vt:lpstr>Размещение точек доступа</vt:lpstr>
      <vt:lpstr>Размещение точек доступа</vt:lpstr>
      <vt:lpstr>Выбор каналов</vt:lpstr>
      <vt:lpstr>Оптимизация работы</vt:lpstr>
      <vt:lpstr>Разделение сетей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vladimir</cp:lastModifiedBy>
  <cp:revision>1697</cp:revision>
  <cp:lastPrinted>2020-04-17T06:08:50Z</cp:lastPrinted>
  <dcterms:created xsi:type="dcterms:W3CDTF">2006-10-23T15:07:30Z</dcterms:created>
  <dcterms:modified xsi:type="dcterms:W3CDTF">2021-04-13T07:53:47Z</dcterms:modified>
</cp:coreProperties>
</file>